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5143500" cx="9144000"/>
  <p:notesSz cx="6858000" cy="9144000"/>
  <p:embeddedFontLst>
    <p:embeddedFont>
      <p:font typeface="Anton"/>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
      <p:font typeface="Roboto Mono"/>
      <p:regular r:id="rId104"/>
      <p:bold r:id="rId105"/>
      <p:italic r:id="rId106"/>
      <p:boldItalic r:id="rId107"/>
    </p:embeddedFont>
    <p:embeddedFont>
      <p:font typeface="DM Sans"/>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boldItalic.fntdata"/><Relationship Id="rId106" Type="http://schemas.openxmlformats.org/officeDocument/2006/relationships/font" Target="fonts/RobotoMono-italic.fntdata"/><Relationship Id="rId105" Type="http://schemas.openxmlformats.org/officeDocument/2006/relationships/font" Target="fonts/RobotoMono-bold.fntdata"/><Relationship Id="rId104" Type="http://schemas.openxmlformats.org/officeDocument/2006/relationships/font" Target="fonts/RobotoMono-regular.fntdata"/><Relationship Id="rId109" Type="http://schemas.openxmlformats.org/officeDocument/2006/relationships/font" Target="fonts/DMSans-bold.fntdata"/><Relationship Id="rId108" Type="http://schemas.openxmlformats.org/officeDocument/2006/relationships/font" Target="fonts/DM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Anton-regular.fntdata"/><Relationship Id="rId94" Type="http://schemas.openxmlformats.org/officeDocument/2006/relationships/slide" Target="slides/slide89.xml"/><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6.xml"/><Relationship Id="rId99" Type="http://schemas.openxmlformats.org/officeDocument/2006/relationships/font" Target="fonts/HelveticaNeue-boldItalic.fntdata"/><Relationship Id="rId10" Type="http://schemas.openxmlformats.org/officeDocument/2006/relationships/slide" Target="slides/slide5.xml"/><Relationship Id="rId98"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DMSans-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font" Target="fonts/DMSans-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e19411f1-2366-44b7-962a-ae484258cfe9"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6f4d0f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6f4d0f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6f4d0f44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6f4d0f44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a1ed1c2b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a1ed1c2b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a1ed1c2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a1ed1c2b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a1ed1c2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a1ed1c2b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a1ed1c2b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a1ed1c2b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cd5149a1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cd5149a1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f4d0f44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6f4d0f44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9d4ea25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9d4ea25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9d4ea25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9d4ea25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9d4ea25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9d4ea25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6f4d0f4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6f4d0f4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9d4ea252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9d4ea252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9d4ea252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9d4ea252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a1ed1c2b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a1ed1c2b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9d4ea252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9d4ea252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a1ed1c2b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a1ed1c2b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a1ed1c2b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a1ed1c2b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9d4ea252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9d4ea252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Diapositiva de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a1ed1c2b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a1ed1c2b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9d4ea252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9d4ea252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9d4ea252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9d4ea2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6f4d0f4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6f4d0f4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9d4ea25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9d4ea25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9d4ea252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9d4ea252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9d4ea252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9d4ea252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9d4ea252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9d4ea252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a1ed1c2b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a1ed1c2b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9d4ea252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9d4ea252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9d4ea252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9d4ea252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a1ed1c2b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a1ed1c2b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9d4ea252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9d4ea252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9d4ea252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9d4ea252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a1ed1c2b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a1ed1c2b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9d4ea252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9d4ea252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9d4ea252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9d4ea252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9d4ea252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9d4ea252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9d4ea2525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9d4ea2525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9d4ea252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9d4ea252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9d4ea2525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9d4ea2525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9d4ea252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9d4ea252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9d4ea252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9d4ea252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9d4ea2525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9d4ea2525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9d4ea252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9d4ea252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6f4d0f44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6f4d0f44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https://create.kahoot.it/details/e19411f1-2366-44b7-962a-ae484258cfe9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9d4ea2525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9d4ea2525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9d4ea252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29d4ea252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9d4ea2525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29d4ea2525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9d4ea252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9d4ea252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9d4ea2525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9d4ea2525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9d4ea2525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9d4ea2525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9d4ea252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9d4ea252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9d4ea2525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9d4ea2525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0a1ed1c2b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0a1ed1c2b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9d4ea252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9d4ea252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6f4d0f44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6f4d0f44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9d4ea2525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9d4ea2525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a1ed1c2b9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a1ed1c2b9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9d4ea2525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29d4ea2525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9d4ea2525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9d4ea2525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9d4ea2525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9d4ea2525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9d4ea2525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29d4ea2525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9d4ea2525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9d4ea2525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9d4ea2525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9d4ea2525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9d4ea2525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9d4ea2525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9d4ea252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9d4ea252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6f4d0f44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6f4d0f44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9d4ea2525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9d4ea2525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29d4ea2525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29d4ea2525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9d4ea2525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9d4ea2525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9d4ea2525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29d4ea2525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9d4ea252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9d4ea252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9d4ea2525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9d4ea2525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9d4ea252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29d4ea252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9d4ea252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9d4ea252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9d4ea2525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29d4ea2525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9d4ea2525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9d4ea2525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a1ed1c2b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a1ed1c2b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9d4ea2525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29d4ea2525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0a1ed1c2b9_0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10a1ed1c2b9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Los estudiantes se dividen en break out rooms, lideradas por su tutor asignado, para realizar la actividad. </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9d4ea252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29d4ea252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29d4ea2525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29d4ea2525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9d4ea2525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9d4ea2525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9d4ea2525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9d4ea2525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9d4ea2525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9d4ea2525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9d4ea2525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9d4ea2525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9d4ea2525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29d4ea2525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29d4ea2525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29d4ea2525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a1ed1c2b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a1ed1c2b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5">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6">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7">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8">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9">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10">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1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 Id="rId3" Type="http://schemas.openxmlformats.org/officeDocument/2006/relationships/image" Target="../media/image49.png"/><Relationship Id="rId4" Type="http://schemas.openxmlformats.org/officeDocument/2006/relationships/image" Target="../media/image62.png"/><Relationship Id="rId5"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6.png"/><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0" name="Google Shape;90;p3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1" name="Google Shape;91;p3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nvSpPr>
        <p:spPr>
          <a:xfrm>
            <a:off x="525950" y="713000"/>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87" name="Google Shape;187;p40"/>
          <p:cNvSpPr txBox="1"/>
          <p:nvPr/>
        </p:nvSpPr>
        <p:spPr>
          <a:xfrm>
            <a:off x="3313375" y="1772500"/>
            <a:ext cx="5541000" cy="2082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Inferencia estadística </a:t>
            </a:r>
            <a:r>
              <a:rPr lang="es" sz="1350">
                <a:solidFill>
                  <a:schemeClr val="dk1"/>
                </a:solidFill>
                <a:latin typeface="DM Sans"/>
                <a:ea typeface="DM Sans"/>
                <a:cs typeface="DM Sans"/>
                <a:sym typeface="DM Sans"/>
              </a:rPr>
              <a:t>es un conjunto de métodos y técnicas que permiten inferir el comportamiento de una </a:t>
            </a:r>
            <a:r>
              <a:rPr b="1" lang="es" sz="1350">
                <a:solidFill>
                  <a:schemeClr val="dk1"/>
                </a:solidFill>
                <a:latin typeface="DM Sans"/>
                <a:ea typeface="DM Sans"/>
                <a:cs typeface="DM Sans"/>
                <a:sym typeface="DM Sans"/>
              </a:rPr>
              <a:t>población</a:t>
            </a:r>
            <a:r>
              <a:rPr lang="es" sz="1350">
                <a:solidFill>
                  <a:schemeClr val="dk1"/>
                </a:solidFill>
                <a:latin typeface="DM Sans"/>
                <a:ea typeface="DM Sans"/>
                <a:cs typeface="DM Sans"/>
                <a:sym typeface="DM Sans"/>
              </a:rPr>
              <a:t> con base en una </a:t>
            </a:r>
            <a:r>
              <a:rPr b="1" lang="es" sz="1350">
                <a:solidFill>
                  <a:schemeClr val="dk1"/>
                </a:solidFill>
                <a:latin typeface="DM Sans"/>
                <a:ea typeface="DM Sans"/>
                <a:cs typeface="DM Sans"/>
                <a:sym typeface="DM Sans"/>
              </a:rPr>
              <a:t>muestra</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Muestra </a:t>
            </a:r>
            <a:r>
              <a:rPr lang="es" sz="1350">
                <a:solidFill>
                  <a:schemeClr val="dk1"/>
                </a:solidFill>
                <a:latin typeface="DM Sans"/>
                <a:ea typeface="DM Sans"/>
                <a:cs typeface="DM Sans"/>
                <a:sym typeface="DM Sans"/>
              </a:rPr>
              <a:t>subconjunto de la población con el fin de obtener inferencias de algún </a:t>
            </a:r>
            <a:r>
              <a:rPr b="1" i="1" lang="es" sz="1350">
                <a:solidFill>
                  <a:schemeClr val="dk1"/>
                </a:solidFill>
                <a:latin typeface="DM Sans"/>
                <a:ea typeface="DM Sans"/>
                <a:cs typeface="DM Sans"/>
                <a:sym typeface="DM Sans"/>
              </a:rPr>
              <a:t>parámetro</a:t>
            </a:r>
            <a:r>
              <a:rPr lang="es" sz="1350">
                <a:solidFill>
                  <a:schemeClr val="dk1"/>
                </a:solidFill>
                <a:latin typeface="DM Sans"/>
                <a:ea typeface="DM Sans"/>
                <a:cs typeface="DM Sans"/>
                <a:sym typeface="DM Sans"/>
              </a:rPr>
              <a:t> por medio de un </a:t>
            </a:r>
            <a:r>
              <a:rPr b="1" i="1" lang="es" sz="1350">
                <a:solidFill>
                  <a:schemeClr val="dk1"/>
                </a:solidFill>
                <a:latin typeface="DM Sans"/>
                <a:ea typeface="DM Sans"/>
                <a:cs typeface="DM Sans"/>
                <a:sym typeface="DM Sans"/>
              </a:rPr>
              <a:t>estadístico</a:t>
            </a:r>
            <a:endParaRPr b="1" i="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1000"/>
              </a:spcAft>
              <a:buClr>
                <a:srgbClr val="EA90FF"/>
              </a:buClr>
              <a:buSzPts val="1350"/>
              <a:buFont typeface="Helvetica Neue"/>
              <a:buChar char="✓"/>
            </a:pPr>
            <a:r>
              <a:rPr b="1" lang="es" sz="1350">
                <a:solidFill>
                  <a:schemeClr val="dk1"/>
                </a:solidFill>
                <a:latin typeface="DM Sans"/>
                <a:ea typeface="DM Sans"/>
                <a:cs typeface="DM Sans"/>
                <a:sym typeface="DM Sans"/>
              </a:rPr>
              <a:t>Población </a:t>
            </a:r>
            <a:r>
              <a:rPr lang="es" sz="1350">
                <a:solidFill>
                  <a:schemeClr val="dk1"/>
                </a:solidFill>
                <a:latin typeface="DM Sans"/>
                <a:ea typeface="DM Sans"/>
                <a:cs typeface="DM Sans"/>
                <a:sym typeface="DM Sans"/>
              </a:rPr>
              <a:t>conjunto de personas, eventos u objetos sobre los cuales se desea inferir un </a:t>
            </a:r>
            <a:r>
              <a:rPr b="1" i="1" lang="es" sz="1350">
                <a:solidFill>
                  <a:schemeClr val="dk1"/>
                </a:solidFill>
                <a:latin typeface="DM Sans"/>
                <a:ea typeface="DM Sans"/>
                <a:cs typeface="DM Sans"/>
                <a:sym typeface="DM Sans"/>
              </a:rPr>
              <a:t>parámetro</a:t>
            </a:r>
            <a:endParaRPr b="1" i="1" sz="1350">
              <a:solidFill>
                <a:schemeClr val="dk1"/>
              </a:solidFill>
              <a:latin typeface="DM Sans"/>
              <a:ea typeface="DM Sans"/>
              <a:cs typeface="DM Sans"/>
              <a:sym typeface="DM Sans"/>
            </a:endParaRPr>
          </a:p>
        </p:txBody>
      </p:sp>
      <p:pic>
        <p:nvPicPr>
          <p:cNvPr id="188" name="Google Shape;188;p40"/>
          <p:cNvPicPr preferRelativeResize="0"/>
          <p:nvPr/>
        </p:nvPicPr>
        <p:blipFill>
          <a:blip r:embed="rId3">
            <a:alphaModFix/>
          </a:blip>
          <a:stretch>
            <a:fillRect/>
          </a:stretch>
        </p:blipFill>
        <p:spPr>
          <a:xfrm>
            <a:off x="84475" y="1813526"/>
            <a:ext cx="3228898" cy="200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1"/>
          <p:cNvPicPr preferRelativeResize="0"/>
          <p:nvPr/>
        </p:nvPicPr>
        <p:blipFill>
          <a:blip r:embed="rId3">
            <a:alphaModFix/>
          </a:blip>
          <a:stretch>
            <a:fillRect/>
          </a:stretch>
        </p:blipFill>
        <p:spPr>
          <a:xfrm>
            <a:off x="1666786" y="1476125"/>
            <a:ext cx="5810424" cy="3272426"/>
          </a:xfrm>
          <a:prstGeom prst="rect">
            <a:avLst/>
          </a:prstGeom>
          <a:noFill/>
          <a:ln>
            <a:noFill/>
          </a:ln>
        </p:spPr>
      </p:pic>
      <p:sp>
        <p:nvSpPr>
          <p:cNvPr id="194" name="Google Shape;194;p41"/>
          <p:cNvSpPr txBox="1"/>
          <p:nvPr/>
        </p:nvSpPr>
        <p:spPr>
          <a:xfrm>
            <a:off x="569050" y="61242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2"/>
          <p:cNvSpPr txBox="1"/>
          <p:nvPr/>
        </p:nvSpPr>
        <p:spPr>
          <a:xfrm>
            <a:off x="589025" y="1917800"/>
            <a:ext cx="3767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Existen diversos parámetros: Media , proporción, varianza, desviación estándar, total poblacional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la prueba de hipótesis más común (Media poblacional) se tienen </a:t>
            </a:r>
            <a:r>
              <a:rPr b="1" lang="es" sz="1350">
                <a:latin typeface="DM Sans"/>
                <a:ea typeface="DM Sans"/>
                <a:cs typeface="DM Sans"/>
                <a:sym typeface="DM Sans"/>
              </a:rPr>
              <a:t>6 pasos básicos: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00" name="Google Shape;200;p42"/>
          <p:cNvSpPr txBox="1"/>
          <p:nvPr/>
        </p:nvSpPr>
        <p:spPr>
          <a:xfrm>
            <a:off x="589025" y="98597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01" name="Google Shape;201;p42"/>
          <p:cNvSpPr txBox="1"/>
          <p:nvPr/>
        </p:nvSpPr>
        <p:spPr>
          <a:xfrm>
            <a:off x="4591975" y="1744550"/>
            <a:ext cx="39630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1. Establecer hipótesis y verificar condiciones: </a:t>
            </a:r>
            <a:r>
              <a:rPr lang="es" sz="1350">
                <a:solidFill>
                  <a:schemeClr val="dk1"/>
                </a:solidFill>
                <a:latin typeface="DM Sans"/>
                <a:ea typeface="DM Sans"/>
                <a:cs typeface="DM Sans"/>
                <a:sym typeface="DM Sans"/>
              </a:rPr>
              <a:t>Dos hipótesis sobre la población. Una es la hipótesis nula (H0), y la alternativa o hipótesis de investigación (H1)</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2. Decidir el nivel significancia (α):</a:t>
            </a:r>
            <a:r>
              <a:rPr lang="es" sz="1350">
                <a:solidFill>
                  <a:schemeClr val="dk1"/>
                </a:solidFill>
                <a:latin typeface="DM Sans"/>
                <a:ea typeface="DM Sans"/>
                <a:cs typeface="DM Sans"/>
                <a:sym typeface="DM Sans"/>
              </a:rPr>
              <a:t> probabilidad de corte para tomar decisiones respecto a la hipótesis nula (probabilidad de rechazo de H0 verdadera)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3"/>
          <p:cNvSpPr txBox="1"/>
          <p:nvPr/>
        </p:nvSpPr>
        <p:spPr>
          <a:xfrm>
            <a:off x="664525" y="1420175"/>
            <a:ext cx="3660000" cy="247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rgbClr val="EEFF41"/>
                </a:highlight>
                <a:latin typeface="DM Sans"/>
                <a:ea typeface="DM Sans"/>
                <a:cs typeface="DM Sans"/>
                <a:sym typeface="DM Sans"/>
              </a:rPr>
              <a:t>3. Calcular el estadístico de prueba: </a:t>
            </a:r>
            <a:r>
              <a:rPr lang="es" sz="1350">
                <a:solidFill>
                  <a:schemeClr val="dk1"/>
                </a:solidFill>
                <a:latin typeface="DM Sans"/>
                <a:ea typeface="DM Sans"/>
                <a:cs typeface="DM Sans"/>
                <a:sym typeface="DM Sans"/>
              </a:rPr>
              <a:t>Reunir datos de muestra y calcular una estadística de prueba donde la estadística de muestra se compara con el valor del parámetro.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highlight>
                  <a:srgbClr val="EEFF41"/>
                </a:highlight>
                <a:latin typeface="DM Sans"/>
                <a:ea typeface="DM Sans"/>
                <a:cs typeface="DM Sans"/>
                <a:sym typeface="DM Sans"/>
              </a:rPr>
              <a:t>4. Calcular el p valor (Region rechazo):</a:t>
            </a:r>
            <a:r>
              <a:rPr lang="es" sz="1350">
                <a:latin typeface="DM Sans"/>
                <a:ea typeface="DM Sans"/>
                <a:cs typeface="DM Sans"/>
                <a:sym typeface="DM Sans"/>
              </a:rPr>
              <a:t> El valor p se encuentra utilizando el estadístico de prueba para calcular la probabilidad de que los datos de la muestra produzcan dicho estadístico de prueba o uno más extremo. </a:t>
            </a:r>
            <a:endParaRPr sz="1350">
              <a:latin typeface="DM Sans"/>
              <a:ea typeface="DM Sans"/>
              <a:cs typeface="DM Sans"/>
              <a:sym typeface="DM Sans"/>
            </a:endParaRPr>
          </a:p>
        </p:txBody>
      </p:sp>
      <p:pic>
        <p:nvPicPr>
          <p:cNvPr id="207" name="Google Shape;207;p43"/>
          <p:cNvPicPr preferRelativeResize="0"/>
          <p:nvPr/>
        </p:nvPicPr>
        <p:blipFill>
          <a:blip r:embed="rId3">
            <a:alphaModFix/>
          </a:blip>
          <a:stretch>
            <a:fillRect/>
          </a:stretch>
        </p:blipFill>
        <p:spPr>
          <a:xfrm>
            <a:off x="8296900" y="0"/>
            <a:ext cx="847100" cy="847100"/>
          </a:xfrm>
          <a:prstGeom prst="rect">
            <a:avLst/>
          </a:prstGeom>
          <a:noFill/>
          <a:ln>
            <a:noFill/>
          </a:ln>
        </p:spPr>
      </p:pic>
      <p:sp>
        <p:nvSpPr>
          <p:cNvPr id="208" name="Google Shape;208;p43"/>
          <p:cNvSpPr txBox="1"/>
          <p:nvPr/>
        </p:nvSpPr>
        <p:spPr>
          <a:xfrm>
            <a:off x="569050" y="74172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09" name="Google Shape;209;p43"/>
          <p:cNvSpPr txBox="1"/>
          <p:nvPr/>
        </p:nvSpPr>
        <p:spPr>
          <a:xfrm>
            <a:off x="4449425" y="1648200"/>
            <a:ext cx="3710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highlight>
                  <a:srgbClr val="EAFF6A"/>
                </a:highlight>
                <a:latin typeface="DM Sans"/>
                <a:ea typeface="DM Sans"/>
                <a:cs typeface="DM Sans"/>
                <a:sym typeface="DM Sans"/>
              </a:rPr>
              <a:t>5. Tomar una decisión: </a:t>
            </a:r>
            <a:r>
              <a:rPr lang="es" sz="1350">
                <a:latin typeface="DM Sans"/>
                <a:ea typeface="DM Sans"/>
                <a:cs typeface="DM Sans"/>
                <a:sym typeface="DM Sans"/>
              </a:rPr>
              <a:t>tenemos dos opciones rechazamos H0 (p valor &lt;= α)  o no podemos rechazar H0 (p valor &gt; α).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highlight>
                  <a:srgbClr val="EAFF6A"/>
                </a:highlight>
                <a:latin typeface="DM Sans"/>
                <a:ea typeface="DM Sans"/>
                <a:cs typeface="DM Sans"/>
                <a:sym typeface="DM Sans"/>
              </a:rPr>
              <a:t>6. Escribir una conclusión:</a:t>
            </a:r>
            <a:r>
              <a:rPr lang="es" sz="1350">
                <a:latin typeface="DM Sans"/>
                <a:ea typeface="DM Sans"/>
                <a:cs typeface="DM Sans"/>
                <a:sym typeface="DM Sans"/>
              </a:rPr>
              <a:t> tomamos una decisión estadística sobre la hipótesis nula, entonces resumimos nuestros resultados en una conclusión general para nuestra prueba al nivel de significancia seleccionado.</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txBox="1"/>
          <p:nvPr/>
        </p:nvSpPr>
        <p:spPr>
          <a:xfrm>
            <a:off x="646075" y="978550"/>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15" name="Google Shape;215;p44"/>
          <p:cNvPicPr preferRelativeResize="0"/>
          <p:nvPr/>
        </p:nvPicPr>
        <p:blipFill>
          <a:blip r:embed="rId3">
            <a:alphaModFix/>
          </a:blip>
          <a:stretch>
            <a:fillRect/>
          </a:stretch>
        </p:blipFill>
        <p:spPr>
          <a:xfrm>
            <a:off x="5791760" y="2114100"/>
            <a:ext cx="2758287" cy="1512975"/>
          </a:xfrm>
          <a:prstGeom prst="rect">
            <a:avLst/>
          </a:prstGeom>
          <a:noFill/>
          <a:ln>
            <a:noFill/>
          </a:ln>
        </p:spPr>
      </p:pic>
      <p:pic>
        <p:nvPicPr>
          <p:cNvPr id="216" name="Google Shape;216;p44"/>
          <p:cNvPicPr preferRelativeResize="0"/>
          <p:nvPr/>
        </p:nvPicPr>
        <p:blipFill>
          <a:blip r:embed="rId4">
            <a:alphaModFix/>
          </a:blip>
          <a:stretch>
            <a:fillRect/>
          </a:stretch>
        </p:blipFill>
        <p:spPr>
          <a:xfrm>
            <a:off x="593963" y="2114098"/>
            <a:ext cx="5123250" cy="151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6"/>
          <p:cNvSpPr txBox="1"/>
          <p:nvPr/>
        </p:nvSpPr>
        <p:spPr>
          <a:xfrm>
            <a:off x="571763" y="1435875"/>
            <a:ext cx="39630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 valor = probability value (valor entre 0 y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Supongamos que queremos medir si una droga X reduce el peso de personas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Elegimos dos grupos A (Control- sin ninguna droga) y B (Droga X)</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227" name="Google Shape;227;p46"/>
          <p:cNvSpPr txBox="1"/>
          <p:nvPr/>
        </p:nvSpPr>
        <p:spPr>
          <a:xfrm>
            <a:off x="563625" y="66970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28" name="Google Shape;228;p46"/>
          <p:cNvSpPr txBox="1"/>
          <p:nvPr/>
        </p:nvSpPr>
        <p:spPr>
          <a:xfrm>
            <a:off x="4566575" y="1428275"/>
            <a:ext cx="41979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Luego de 30 días vemos que el Grupo A no ha tenido cambios en el peso y que el grupo B ha disminuido 1Kg en promedio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Hipótesis nula: La diferencia en peso de los que reciben placebo es igual a los que reciben la Droga X</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29" name="Google Shape;229;p46"/>
          <p:cNvPicPr preferRelativeResize="0"/>
          <p:nvPr/>
        </p:nvPicPr>
        <p:blipFill>
          <a:blip r:embed="rId3">
            <a:alphaModFix/>
          </a:blip>
          <a:stretch>
            <a:fillRect/>
          </a:stretch>
        </p:blipFill>
        <p:spPr>
          <a:xfrm>
            <a:off x="1003975" y="2975925"/>
            <a:ext cx="2958630" cy="1639200"/>
          </a:xfrm>
          <a:prstGeom prst="rect">
            <a:avLst/>
          </a:prstGeom>
          <a:noFill/>
          <a:ln>
            <a:noFill/>
          </a:ln>
        </p:spPr>
      </p:pic>
      <p:pic>
        <p:nvPicPr>
          <p:cNvPr id="230" name="Google Shape;230;p46"/>
          <p:cNvPicPr preferRelativeResize="0"/>
          <p:nvPr/>
        </p:nvPicPr>
        <p:blipFill>
          <a:blip r:embed="rId4">
            <a:alphaModFix/>
          </a:blip>
          <a:stretch>
            <a:fillRect/>
          </a:stretch>
        </p:blipFill>
        <p:spPr>
          <a:xfrm>
            <a:off x="5234125" y="2824675"/>
            <a:ext cx="3032100" cy="164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nvSpPr>
        <p:spPr>
          <a:xfrm>
            <a:off x="571763" y="1435875"/>
            <a:ext cx="39630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Si nuestra hipótesis nula es verdad: cual es la probabilidad de encontrar una reducción de 1Kg en el grupo B (Droga X) respecto al grupo de placebo (&gt;&gt;p-valor).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p valor es una probabilidad en favor de la Hipótesis nula</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36" name="Google Shape;236;p47"/>
          <p:cNvSpPr txBox="1"/>
          <p:nvPr/>
        </p:nvSpPr>
        <p:spPr>
          <a:xfrm>
            <a:off x="563625" y="66970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37" name="Google Shape;237;p47"/>
          <p:cNvSpPr txBox="1"/>
          <p:nvPr/>
        </p:nvSpPr>
        <p:spPr>
          <a:xfrm>
            <a:off x="4692025" y="3079725"/>
            <a:ext cx="41979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Mientras más pequeño sea el p-valor mayor evidencia tenemos en contra la hipótesis nula</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p-valor &lt; 0.05 (Rechazar Ho)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p-valor &gt;=0.05 (No rechazar Ho)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38" name="Google Shape;238;p47"/>
          <p:cNvPicPr preferRelativeResize="0"/>
          <p:nvPr/>
        </p:nvPicPr>
        <p:blipFill>
          <a:blip r:embed="rId3">
            <a:alphaModFix/>
          </a:blip>
          <a:stretch>
            <a:fillRect/>
          </a:stretch>
        </p:blipFill>
        <p:spPr>
          <a:xfrm>
            <a:off x="1003975" y="2975925"/>
            <a:ext cx="2958630" cy="1639200"/>
          </a:xfrm>
          <a:prstGeom prst="rect">
            <a:avLst/>
          </a:prstGeom>
          <a:noFill/>
          <a:ln>
            <a:noFill/>
          </a:ln>
        </p:spPr>
      </p:pic>
      <p:pic>
        <p:nvPicPr>
          <p:cNvPr id="239" name="Google Shape;239;p47"/>
          <p:cNvPicPr preferRelativeResize="0"/>
          <p:nvPr/>
        </p:nvPicPr>
        <p:blipFill>
          <a:blip r:embed="rId4">
            <a:alphaModFix/>
          </a:blip>
          <a:stretch>
            <a:fillRect/>
          </a:stretch>
        </p:blipFill>
        <p:spPr>
          <a:xfrm>
            <a:off x="500988" y="2759125"/>
            <a:ext cx="4104575" cy="1900511"/>
          </a:xfrm>
          <a:prstGeom prst="rect">
            <a:avLst/>
          </a:prstGeom>
          <a:noFill/>
          <a:ln>
            <a:noFill/>
          </a:ln>
        </p:spPr>
      </p:pic>
      <p:pic>
        <p:nvPicPr>
          <p:cNvPr id="240" name="Google Shape;240;p47"/>
          <p:cNvPicPr preferRelativeResize="0"/>
          <p:nvPr/>
        </p:nvPicPr>
        <p:blipFill>
          <a:blip r:embed="rId3">
            <a:alphaModFix/>
          </a:blip>
          <a:stretch>
            <a:fillRect/>
          </a:stretch>
        </p:blipFill>
        <p:spPr>
          <a:xfrm>
            <a:off x="4960375" y="957800"/>
            <a:ext cx="3728849" cy="206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nvSpPr>
        <p:spPr>
          <a:xfrm>
            <a:off x="571763" y="1435875"/>
            <a:ext cx="39630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Queremos verificar si el saldo de las cuentas de nuestros clientes ha variado respecto al valor del último año ($ 1362.27 USD)</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Disponemos de información actualizada de nuestros clientes:</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46" name="Google Shape;246;p48"/>
          <p:cNvSpPr txBox="1"/>
          <p:nvPr/>
        </p:nvSpPr>
        <p:spPr>
          <a:xfrm>
            <a:off x="563625" y="669700"/>
            <a:ext cx="5944200" cy="67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247" name="Google Shape;247;p48"/>
          <p:cNvSpPr txBox="1"/>
          <p:nvPr/>
        </p:nvSpPr>
        <p:spPr>
          <a:xfrm>
            <a:off x="630550" y="2948100"/>
            <a:ext cx="43872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stats.ttest_1samp</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'balance'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popmean=</a:t>
            </a:r>
            <a:r>
              <a:rPr lang="es" sz="1050">
                <a:solidFill>
                  <a:srgbClr val="B5CEA8"/>
                </a:solidFill>
                <a:highlight>
                  <a:srgbClr val="1E1E1E"/>
                </a:highlight>
                <a:latin typeface="Courier New"/>
                <a:ea typeface="Courier New"/>
                <a:cs typeface="Courier New"/>
                <a:sym typeface="Courier New"/>
              </a:rPr>
              <a:t>1341.12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DCDC"/>
                </a:solidFill>
                <a:highlight>
                  <a:srgbClr val="1E1E1E"/>
                </a:highlight>
                <a:latin typeface="Courier New"/>
                <a:ea typeface="Courier New"/>
                <a:cs typeface="Courier New"/>
                <a:sym typeface="Courier New"/>
              </a:rPr>
              <a:t>&gt;&gt;&gt;Ttest_1sampResult(statistic=1.477137017325908, pvalue=0.13964587808442475)</a:t>
            </a:r>
            <a:endParaRPr sz="1050">
              <a:solidFill>
                <a:srgbClr val="DCDCDC"/>
              </a:solidFill>
              <a:highlight>
                <a:srgbClr val="1E1E1E"/>
              </a:highlight>
              <a:latin typeface="Courier New"/>
              <a:ea typeface="Courier New"/>
              <a:cs typeface="Courier New"/>
              <a:sym typeface="Courier New"/>
            </a:endParaRPr>
          </a:p>
        </p:txBody>
      </p:sp>
      <p:sp>
        <p:nvSpPr>
          <p:cNvPr id="248" name="Google Shape;248;p48"/>
          <p:cNvSpPr txBox="1"/>
          <p:nvPr/>
        </p:nvSpPr>
        <p:spPr>
          <a:xfrm>
            <a:off x="5469650" y="1505450"/>
            <a:ext cx="3259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No tenemos evidencia suficiente para concluir que la media ha cambiado</a:t>
            </a:r>
            <a:endParaRPr/>
          </a:p>
        </p:txBody>
      </p:sp>
      <p:pic>
        <p:nvPicPr>
          <p:cNvPr id="249" name="Google Shape;249;p48"/>
          <p:cNvPicPr preferRelativeResize="0"/>
          <p:nvPr/>
        </p:nvPicPr>
        <p:blipFill>
          <a:blip r:embed="rId3">
            <a:alphaModFix/>
          </a:blip>
          <a:stretch>
            <a:fillRect/>
          </a:stretch>
        </p:blipFill>
        <p:spPr>
          <a:xfrm>
            <a:off x="6512562" y="2329200"/>
            <a:ext cx="1173975" cy="117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Estadística Descriptiva: como conocer los datos</a:t>
            </a:r>
            <a:endParaRPr b="1" sz="4000">
              <a:solidFill>
                <a:srgbClr val="EAFF6A"/>
              </a:solidFill>
              <a:latin typeface="DM Sans"/>
              <a:ea typeface="DM Sans"/>
              <a:cs typeface="DM Sans"/>
              <a:sym typeface="DM Sans"/>
            </a:endParaRPr>
          </a:p>
        </p:txBody>
      </p:sp>
      <p:sp>
        <p:nvSpPr>
          <p:cNvPr id="97" name="Google Shape;97;p3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09.</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9"/>
          <p:cNvSpPr txBox="1"/>
          <p:nvPr/>
        </p:nvSpPr>
        <p:spPr>
          <a:xfrm>
            <a:off x="571777" y="1435875"/>
            <a:ext cx="4486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Ahora nos interesa saber si las personas que tienen crédito con el banco tienen una diferencia significativa en los saldos respecto a los clientes que no tienen créditos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55" name="Google Shape;255;p49"/>
          <p:cNvSpPr txBox="1"/>
          <p:nvPr/>
        </p:nvSpPr>
        <p:spPr>
          <a:xfrm>
            <a:off x="563625" y="669700"/>
            <a:ext cx="5944200" cy="67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256" name="Google Shape;256;p49"/>
          <p:cNvSpPr txBox="1"/>
          <p:nvPr/>
        </p:nvSpPr>
        <p:spPr>
          <a:xfrm>
            <a:off x="5469650" y="1505450"/>
            <a:ext cx="3259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este caso logramos ver una diferencia significativa en la media de los dos grupos.</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257" name="Google Shape;257;p49"/>
          <p:cNvSpPr txBox="1"/>
          <p:nvPr/>
        </p:nvSpPr>
        <p:spPr>
          <a:xfrm>
            <a:off x="563625" y="2571750"/>
            <a:ext cx="43857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loans=bank</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bank.loan==</a:t>
            </a:r>
            <a:r>
              <a:rPr lang="es" sz="1050">
                <a:solidFill>
                  <a:srgbClr val="CE9178"/>
                </a:solidFill>
                <a:highlight>
                  <a:srgbClr val="1E1E1E"/>
                </a:highlight>
                <a:latin typeface="Courier New"/>
                <a:ea typeface="Courier New"/>
                <a:cs typeface="Courier New"/>
                <a:sym typeface="Courier New"/>
              </a:rPr>
              <a:t>"yes"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no_loans=bank</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bank.loan==</a:t>
            </a:r>
            <a:r>
              <a:rPr lang="es" sz="1050">
                <a:solidFill>
                  <a:srgbClr val="CE9178"/>
                </a:solidFill>
                <a:highlight>
                  <a:srgbClr val="1E1E1E"/>
                </a:highlight>
                <a:latin typeface="Courier New"/>
                <a:ea typeface="Courier New"/>
                <a:cs typeface="Courier New"/>
                <a:sym typeface="Courier New"/>
              </a:rPr>
              <a:t>"no"</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statistic</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pvalue = stats.ttest_ind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loans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no_loans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equal_var=</a:t>
            </a:r>
            <a:r>
              <a:rPr lang="es" sz="1050">
                <a:solidFill>
                  <a:srgbClr val="569CD6"/>
                </a:solidFill>
                <a:highlight>
                  <a:srgbClr val="1E1E1E"/>
                </a:highlight>
                <a:latin typeface="Courier New"/>
                <a:ea typeface="Courier New"/>
                <a:cs typeface="Courier New"/>
                <a:sym typeface="Courier New"/>
              </a:rPr>
              <a:t>False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'Estadistico:'</a:t>
            </a:r>
            <a:r>
              <a:rPr lang="es" sz="1050">
                <a:solidFill>
                  <a:srgbClr val="DCDCDC"/>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round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statistic</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'p-valor:'</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round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pvalue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DC"/>
                </a:solidFill>
                <a:highlight>
                  <a:srgbClr val="1E1E1E"/>
                </a:highlight>
                <a:latin typeface="Courier New"/>
                <a:ea typeface="Courier New"/>
                <a:cs typeface="Courier New"/>
                <a:sym typeface="Courier New"/>
              </a:rPr>
              <a:t>&gt;&gt;&gt; Estadistico: -25.18 p-valor: 0.0</a:t>
            </a:r>
            <a:endParaRPr sz="1050">
              <a:solidFill>
                <a:srgbClr val="DCDCDC"/>
              </a:solidFill>
              <a:highlight>
                <a:srgbClr val="1E1E1E"/>
              </a:highlight>
              <a:latin typeface="Courier New"/>
              <a:ea typeface="Courier New"/>
              <a:cs typeface="Courier New"/>
              <a:sym typeface="Courier New"/>
            </a:endParaRPr>
          </a:p>
        </p:txBody>
      </p:sp>
      <p:pic>
        <p:nvPicPr>
          <p:cNvPr id="258" name="Google Shape;258;p49"/>
          <p:cNvPicPr preferRelativeResize="0"/>
          <p:nvPr/>
        </p:nvPicPr>
        <p:blipFill>
          <a:blip r:embed="rId3">
            <a:alphaModFix/>
          </a:blip>
          <a:stretch>
            <a:fillRect/>
          </a:stretch>
        </p:blipFill>
        <p:spPr>
          <a:xfrm>
            <a:off x="6269475" y="2571743"/>
            <a:ext cx="1317838" cy="122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nvSpPr>
        <p:spPr>
          <a:xfrm>
            <a:off x="563625" y="669700"/>
            <a:ext cx="70869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solidFill>
                  <a:schemeClr val="dk1"/>
                </a:solidFill>
              </a:rPr>
              <a:t>¿Cómo conocer los datos?</a:t>
            </a:r>
            <a:endParaRPr b="1" sz="4000">
              <a:solidFill>
                <a:schemeClr val="dk1"/>
              </a:solidFill>
            </a:endParaRPr>
          </a:p>
          <a:p>
            <a:pPr indent="0" lvl="0" marL="0" rtl="0" algn="l">
              <a:spcBef>
                <a:spcPts val="0"/>
              </a:spcBef>
              <a:spcAft>
                <a:spcPts val="0"/>
              </a:spcAft>
              <a:buClr>
                <a:schemeClr val="dk1"/>
              </a:buClr>
              <a:buSzPts val="1100"/>
              <a:buFont typeface="Arial"/>
              <a:buNone/>
            </a:pPr>
            <a:r>
              <a:t/>
            </a:r>
            <a:endParaRPr b="1" sz="4000">
              <a:solidFill>
                <a:schemeClr val="dk1"/>
              </a:solidFill>
            </a:endParaRPr>
          </a:p>
        </p:txBody>
      </p:sp>
      <p:sp>
        <p:nvSpPr>
          <p:cNvPr id="264" name="Google Shape;264;p50"/>
          <p:cNvSpPr txBox="1"/>
          <p:nvPr/>
        </p:nvSpPr>
        <p:spPr>
          <a:xfrm>
            <a:off x="1132175" y="1961000"/>
            <a:ext cx="2226900" cy="4926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2000">
                <a:solidFill>
                  <a:schemeClr val="dk1"/>
                </a:solidFill>
                <a:latin typeface="DM Sans"/>
                <a:ea typeface="DM Sans"/>
                <a:cs typeface="DM Sans"/>
                <a:sym typeface="DM Sans"/>
              </a:rPr>
              <a:t>Descripción</a:t>
            </a:r>
            <a:endParaRPr b="1" sz="2000">
              <a:solidFill>
                <a:schemeClr val="dk1"/>
              </a:solidFill>
              <a:latin typeface="DM Sans"/>
              <a:ea typeface="DM Sans"/>
              <a:cs typeface="DM Sans"/>
              <a:sym typeface="DM Sans"/>
            </a:endParaRPr>
          </a:p>
        </p:txBody>
      </p:sp>
      <p:sp>
        <p:nvSpPr>
          <p:cNvPr id="265" name="Google Shape;265;p50"/>
          <p:cNvSpPr txBox="1"/>
          <p:nvPr/>
        </p:nvSpPr>
        <p:spPr>
          <a:xfrm>
            <a:off x="1132175" y="3192450"/>
            <a:ext cx="2226900" cy="4926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2000">
                <a:solidFill>
                  <a:schemeClr val="dk1"/>
                </a:solidFill>
                <a:latin typeface="DM Sans"/>
                <a:ea typeface="DM Sans"/>
                <a:cs typeface="DM Sans"/>
                <a:sym typeface="DM Sans"/>
              </a:rPr>
              <a:t>Análisis</a:t>
            </a:r>
            <a:endParaRPr b="1" sz="2000">
              <a:solidFill>
                <a:schemeClr val="dk1"/>
              </a:solidFill>
              <a:latin typeface="DM Sans"/>
              <a:ea typeface="DM Sans"/>
              <a:cs typeface="DM Sans"/>
              <a:sym typeface="DM Sans"/>
            </a:endParaRPr>
          </a:p>
        </p:txBody>
      </p:sp>
      <p:sp>
        <p:nvSpPr>
          <p:cNvPr id="266" name="Google Shape;266;p50"/>
          <p:cNvSpPr/>
          <p:nvPr/>
        </p:nvSpPr>
        <p:spPr>
          <a:xfrm>
            <a:off x="2088875" y="2727025"/>
            <a:ext cx="313500" cy="330600"/>
          </a:xfrm>
          <a:prstGeom prst="mathPlus">
            <a:avLst>
              <a:gd fmla="val 23520" name="adj1"/>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50"/>
          <p:cNvCxnSpPr/>
          <p:nvPr/>
        </p:nvCxnSpPr>
        <p:spPr>
          <a:xfrm>
            <a:off x="3718525" y="1771075"/>
            <a:ext cx="36900" cy="2293500"/>
          </a:xfrm>
          <a:prstGeom prst="straightConnector1">
            <a:avLst/>
          </a:prstGeom>
          <a:noFill/>
          <a:ln cap="flat" cmpd="sng" w="38100">
            <a:solidFill>
              <a:srgbClr val="569CD6"/>
            </a:solidFill>
            <a:prstDash val="dash"/>
            <a:round/>
            <a:headEnd len="med" w="med" type="none"/>
            <a:tailEnd len="med" w="med" type="none"/>
          </a:ln>
        </p:spPr>
      </p:cxnSp>
      <p:cxnSp>
        <p:nvCxnSpPr>
          <p:cNvPr id="268" name="Google Shape;268;p50"/>
          <p:cNvCxnSpPr/>
          <p:nvPr/>
        </p:nvCxnSpPr>
        <p:spPr>
          <a:xfrm>
            <a:off x="3168625" y="4064575"/>
            <a:ext cx="467400" cy="0"/>
          </a:xfrm>
          <a:prstGeom prst="straightConnector1">
            <a:avLst/>
          </a:prstGeom>
          <a:noFill/>
          <a:ln cap="flat" cmpd="sng" w="38100">
            <a:solidFill>
              <a:srgbClr val="569CD6"/>
            </a:solidFill>
            <a:prstDash val="dash"/>
            <a:round/>
            <a:headEnd len="med" w="med" type="none"/>
            <a:tailEnd len="med" w="med" type="none"/>
          </a:ln>
        </p:spPr>
      </p:cxnSp>
      <p:sp>
        <p:nvSpPr>
          <p:cNvPr id="269" name="Google Shape;269;p50"/>
          <p:cNvSpPr txBox="1"/>
          <p:nvPr/>
        </p:nvSpPr>
        <p:spPr>
          <a:xfrm>
            <a:off x="3934225" y="2099300"/>
            <a:ext cx="4077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sz="2000">
                <a:solidFill>
                  <a:schemeClr val="dk1"/>
                </a:solidFill>
                <a:latin typeface="DM Sans"/>
                <a:ea typeface="DM Sans"/>
                <a:cs typeface="DM Sans"/>
                <a:sym typeface="DM Sans"/>
              </a:rPr>
              <a:t>La </a:t>
            </a:r>
            <a:r>
              <a:rPr b="1" lang="es" sz="2000">
                <a:solidFill>
                  <a:schemeClr val="dk1"/>
                </a:solidFill>
                <a:latin typeface="DM Sans"/>
                <a:ea typeface="DM Sans"/>
                <a:cs typeface="DM Sans"/>
                <a:sym typeface="DM Sans"/>
              </a:rPr>
              <a:t>estadística descriptiva</a:t>
            </a:r>
            <a:r>
              <a:rPr lang="es" sz="2000">
                <a:solidFill>
                  <a:schemeClr val="dk1"/>
                </a:solidFill>
                <a:latin typeface="DM Sans"/>
                <a:ea typeface="DM Sans"/>
                <a:cs typeface="DM Sans"/>
                <a:sym typeface="DM Sans"/>
              </a:rPr>
              <a:t> es una rama de la estadística que nos ayuda a </a:t>
            </a:r>
            <a:r>
              <a:rPr b="1" lang="es" sz="2000">
                <a:solidFill>
                  <a:schemeClr val="dk1"/>
                </a:solidFill>
                <a:latin typeface="DM Sans"/>
                <a:ea typeface="DM Sans"/>
                <a:cs typeface="DM Sans"/>
                <a:sym typeface="DM Sans"/>
              </a:rPr>
              <a:t>entender</a:t>
            </a:r>
            <a:r>
              <a:rPr lang="es" sz="2000">
                <a:solidFill>
                  <a:schemeClr val="dk1"/>
                </a:solidFill>
                <a:latin typeface="DM Sans"/>
                <a:ea typeface="DM Sans"/>
                <a:cs typeface="DM Sans"/>
                <a:sym typeface="DM Sans"/>
              </a:rPr>
              <a:t> mejor los datos.</a:t>
            </a:r>
            <a:endParaRPr sz="2000">
              <a:latin typeface="DM Sans"/>
              <a:ea typeface="DM Sans"/>
              <a:cs typeface="DM Sans"/>
              <a:sym typeface="DM Sans"/>
            </a:endParaRPr>
          </a:p>
        </p:txBody>
      </p:sp>
      <p:cxnSp>
        <p:nvCxnSpPr>
          <p:cNvPr id="270" name="Google Shape;270;p50"/>
          <p:cNvCxnSpPr/>
          <p:nvPr/>
        </p:nvCxnSpPr>
        <p:spPr>
          <a:xfrm>
            <a:off x="3168625" y="1771075"/>
            <a:ext cx="467400" cy="0"/>
          </a:xfrm>
          <a:prstGeom prst="straightConnector1">
            <a:avLst/>
          </a:prstGeom>
          <a:noFill/>
          <a:ln cap="flat" cmpd="sng" w="38100">
            <a:solidFill>
              <a:srgbClr val="569CD6"/>
            </a:solidFill>
            <a:prstDash val="dash"/>
            <a:round/>
            <a:headEnd len="med" w="med" type="none"/>
            <a:tailEnd len="med" w="med" type="none"/>
          </a:ln>
        </p:spPr>
      </p:cxnSp>
      <p:sp>
        <p:nvSpPr>
          <p:cNvPr id="271" name="Google Shape;271;p50"/>
          <p:cNvSpPr txBox="1"/>
          <p:nvPr/>
        </p:nvSpPr>
        <p:spPr>
          <a:xfrm>
            <a:off x="2017950" y="4122675"/>
            <a:ext cx="4974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uno de los pilares del Análisis Exploratorio de Datos o EDA que veremos más adelante!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nvSpPr>
        <p:spPr>
          <a:xfrm>
            <a:off x="4893050" y="1489125"/>
            <a:ext cx="407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None/>
            </a:pPr>
            <a:r>
              <a:rPr b="1" lang="es">
                <a:solidFill>
                  <a:schemeClr val="dk1"/>
                </a:solidFill>
                <a:latin typeface="DM Sans"/>
                <a:ea typeface="DM Sans"/>
                <a:cs typeface="DM Sans"/>
                <a:sym typeface="DM Sans"/>
              </a:rPr>
              <a:t>Etapas del EDA</a:t>
            </a:r>
            <a:endParaRPr b="1">
              <a:solidFill>
                <a:schemeClr val="dk1"/>
              </a:solidFill>
              <a:latin typeface="DM Sans"/>
              <a:ea typeface="DM Sans"/>
              <a:cs typeface="DM Sans"/>
              <a:sym typeface="DM Sans"/>
            </a:endParaRPr>
          </a:p>
        </p:txBody>
      </p:sp>
      <p:pic>
        <p:nvPicPr>
          <p:cNvPr id="277" name="Google Shape;277;p51"/>
          <p:cNvPicPr preferRelativeResize="0"/>
          <p:nvPr/>
        </p:nvPicPr>
        <p:blipFill>
          <a:blip r:embed="rId3">
            <a:alphaModFix/>
          </a:blip>
          <a:stretch>
            <a:fillRect/>
          </a:stretch>
        </p:blipFill>
        <p:spPr>
          <a:xfrm>
            <a:off x="4677625" y="1993200"/>
            <a:ext cx="4293025" cy="2000050"/>
          </a:xfrm>
          <a:prstGeom prst="rect">
            <a:avLst/>
          </a:prstGeom>
          <a:noFill/>
          <a:ln>
            <a:noFill/>
          </a:ln>
        </p:spPr>
      </p:pic>
      <p:sp>
        <p:nvSpPr>
          <p:cNvPr id="278" name="Google Shape;278;p51"/>
          <p:cNvSpPr txBox="1"/>
          <p:nvPr/>
        </p:nvSpPr>
        <p:spPr>
          <a:xfrm>
            <a:off x="444450" y="1814175"/>
            <a:ext cx="3574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Búsqueda de patrones resumiendo las características principales del conjunto de datos más allá de los modelos y pruebas de hipótesis.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Filosofía que permite  acercarse a una base de datos sin suposiciones. </a:t>
            </a:r>
            <a:endParaRPr sz="1350">
              <a:latin typeface="DM Sans"/>
              <a:ea typeface="DM Sans"/>
              <a:cs typeface="DM Sans"/>
              <a:sym typeface="DM Sans"/>
            </a:endParaRPr>
          </a:p>
        </p:txBody>
      </p:sp>
      <p:sp>
        <p:nvSpPr>
          <p:cNvPr id="279" name="Google Shape;279;p51"/>
          <p:cNvSpPr txBox="1"/>
          <p:nvPr/>
        </p:nvSpPr>
        <p:spPr>
          <a:xfrm>
            <a:off x="243725" y="1537900"/>
            <a:ext cx="40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a:solidFill>
                  <a:schemeClr val="dk1"/>
                </a:solidFill>
                <a:latin typeface="DM Sans"/>
                <a:ea typeface="DM Sans"/>
                <a:cs typeface="DM Sans"/>
                <a:sym typeface="DM Sans"/>
              </a:rPr>
              <a:t>Definición</a:t>
            </a:r>
            <a:endParaRPr b="1">
              <a:latin typeface="DM Sans"/>
              <a:ea typeface="DM Sans"/>
              <a:cs typeface="DM Sans"/>
              <a:sym typeface="DM Sans"/>
            </a:endParaRPr>
          </a:p>
        </p:txBody>
      </p:sp>
      <p:sp>
        <p:nvSpPr>
          <p:cNvPr id="280" name="Google Shape;280;p51"/>
          <p:cNvSpPr txBox="1"/>
          <p:nvPr/>
        </p:nvSpPr>
        <p:spPr>
          <a:xfrm>
            <a:off x="511350" y="646350"/>
            <a:ext cx="8535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Exploratory data analysis (EDA)</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Noción de variable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3"/>
          <p:cNvSpPr txBox="1"/>
          <p:nvPr/>
        </p:nvSpPr>
        <p:spPr>
          <a:xfrm>
            <a:off x="769050" y="796600"/>
            <a:ext cx="6826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Noción de variable</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91" name="Google Shape;291;p53"/>
          <p:cNvSpPr txBox="1"/>
          <p:nvPr/>
        </p:nvSpPr>
        <p:spPr>
          <a:xfrm>
            <a:off x="587000" y="1634425"/>
            <a:ext cx="3693900" cy="20550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A90FF"/>
              </a:buClr>
              <a:buSzPts val="1350"/>
              <a:buChar char="✓"/>
            </a:pPr>
            <a:r>
              <a:rPr lang="es" sz="1350">
                <a:latin typeface="DM Sans"/>
                <a:ea typeface="DM Sans"/>
                <a:cs typeface="DM Sans"/>
                <a:sym typeface="DM Sans"/>
              </a:rPr>
              <a:t>Las variables son </a:t>
            </a:r>
            <a:r>
              <a:rPr b="1" lang="es" sz="1350">
                <a:latin typeface="DM Sans"/>
                <a:ea typeface="DM Sans"/>
                <a:cs typeface="DM Sans"/>
                <a:sym typeface="DM Sans"/>
              </a:rPr>
              <a:t>estructuras</a:t>
            </a:r>
            <a:r>
              <a:rPr lang="es" sz="1350">
                <a:latin typeface="DM Sans"/>
                <a:ea typeface="DM Sans"/>
                <a:cs typeface="DM Sans"/>
                <a:sym typeface="DM Sans"/>
              </a:rPr>
              <a:t> que tienen valores diferentes</a:t>
            </a:r>
            <a:endParaRPr sz="1350">
              <a:latin typeface="DM Sans"/>
              <a:ea typeface="DM Sans"/>
              <a:cs typeface="DM Sans"/>
              <a:sym typeface="DM Sans"/>
            </a:endParaRPr>
          </a:p>
          <a:p>
            <a:pPr indent="-314325" lvl="0" marL="457200" rtl="0" algn="just">
              <a:spcBef>
                <a:spcPts val="0"/>
              </a:spcBef>
              <a:spcAft>
                <a:spcPts val="0"/>
              </a:spcAft>
              <a:buClr>
                <a:srgbClr val="EA90FF"/>
              </a:buClr>
              <a:buSzPts val="1350"/>
              <a:buChar char="✓"/>
            </a:pPr>
            <a:r>
              <a:rPr lang="es" sz="1350">
                <a:latin typeface="DM Sans"/>
                <a:ea typeface="DM Sans"/>
                <a:cs typeface="DM Sans"/>
                <a:sym typeface="DM Sans"/>
              </a:rPr>
              <a:t>Las variables son </a:t>
            </a:r>
            <a:r>
              <a:rPr b="1" lang="es" sz="1350">
                <a:latin typeface="DM Sans"/>
                <a:ea typeface="DM Sans"/>
                <a:cs typeface="DM Sans"/>
                <a:sym typeface="DM Sans"/>
              </a:rPr>
              <a:t>unidades racionales</a:t>
            </a:r>
            <a:r>
              <a:rPr lang="es" sz="1350">
                <a:latin typeface="DM Sans"/>
                <a:ea typeface="DM Sans"/>
                <a:cs typeface="DM Sans"/>
                <a:sym typeface="DM Sans"/>
              </a:rPr>
              <a:t> que se pueden definir en el análisis que se pueden asumir como un conjunto de medidas</a:t>
            </a:r>
            <a:endParaRPr sz="1350">
              <a:latin typeface="DM Sans"/>
              <a:ea typeface="DM Sans"/>
              <a:cs typeface="DM Sans"/>
              <a:sym typeface="DM Sans"/>
            </a:endParaRPr>
          </a:p>
          <a:p>
            <a:pPr indent="-314325" lvl="0" marL="457200" rtl="0" algn="just">
              <a:spcBef>
                <a:spcPts val="0"/>
              </a:spcBef>
              <a:spcAft>
                <a:spcPts val="0"/>
              </a:spcAft>
              <a:buClr>
                <a:srgbClr val="EA90FF"/>
              </a:buClr>
              <a:buSzPts val="1350"/>
              <a:buChar char="✓"/>
            </a:pPr>
            <a:r>
              <a:rPr lang="es" sz="1350">
                <a:latin typeface="DM Sans"/>
                <a:ea typeface="DM Sans"/>
                <a:cs typeface="DM Sans"/>
                <a:sym typeface="DM Sans"/>
              </a:rPr>
              <a:t>Básicamente, una variable siempre </a:t>
            </a:r>
            <a:r>
              <a:rPr b="1" lang="es" sz="1350">
                <a:latin typeface="DM Sans"/>
                <a:ea typeface="DM Sans"/>
                <a:cs typeface="DM Sans"/>
                <a:sym typeface="DM Sans"/>
              </a:rPr>
              <a:t>se puede medir</a:t>
            </a:r>
            <a:r>
              <a:rPr lang="es" sz="1350">
                <a:latin typeface="DM Sans"/>
                <a:ea typeface="DM Sans"/>
                <a:cs typeface="DM Sans"/>
                <a:sym typeface="DM Sans"/>
              </a:rPr>
              <a:t> a través de varias escalas de medición.</a:t>
            </a:r>
            <a:endParaRPr sz="1350">
              <a:latin typeface="DM Sans"/>
              <a:ea typeface="DM Sans"/>
              <a:cs typeface="DM Sans"/>
              <a:sym typeface="DM Sans"/>
            </a:endParaRPr>
          </a:p>
        </p:txBody>
      </p:sp>
      <p:pic>
        <p:nvPicPr>
          <p:cNvPr id="292" name="Google Shape;292;p53"/>
          <p:cNvPicPr preferRelativeResize="0"/>
          <p:nvPr/>
        </p:nvPicPr>
        <p:blipFill>
          <a:blip r:embed="rId3">
            <a:alphaModFix/>
          </a:blip>
          <a:stretch>
            <a:fillRect/>
          </a:stretch>
        </p:blipFill>
        <p:spPr>
          <a:xfrm>
            <a:off x="5252750" y="1590613"/>
            <a:ext cx="2098825" cy="2098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298" name="Google Shape;298;p54"/>
          <p:cNvSpPr txBox="1"/>
          <p:nvPr/>
        </p:nvSpPr>
        <p:spPr>
          <a:xfrm>
            <a:off x="557275" y="1734125"/>
            <a:ext cx="4056300" cy="2547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Los </a:t>
            </a:r>
            <a:r>
              <a:rPr i="1" lang="es" sz="1350">
                <a:solidFill>
                  <a:schemeClr val="dk1"/>
                </a:solidFill>
                <a:latin typeface="DM Sans"/>
                <a:ea typeface="DM Sans"/>
                <a:cs typeface="DM Sans"/>
                <a:sym typeface="DM Sans"/>
              </a:rPr>
              <a:t>tipos de variables</a:t>
            </a:r>
            <a:r>
              <a:rPr lang="es" sz="1350">
                <a:solidFill>
                  <a:schemeClr val="dk1"/>
                </a:solidFill>
                <a:latin typeface="DM Sans"/>
                <a:ea typeface="DM Sans"/>
                <a:cs typeface="DM Sans"/>
                <a:sym typeface="DM Sans"/>
              </a:rPr>
              <a:t> son </a:t>
            </a:r>
            <a:r>
              <a:rPr b="1" lang="es" sz="1350">
                <a:solidFill>
                  <a:schemeClr val="dk1"/>
                </a:solidFill>
                <a:latin typeface="DM Sans"/>
                <a:ea typeface="DM Sans"/>
                <a:cs typeface="DM Sans"/>
                <a:sym typeface="DM Sans"/>
              </a:rPr>
              <a:t>análogos en su concepto</a:t>
            </a:r>
            <a:r>
              <a:rPr lang="es" sz="1350">
                <a:solidFill>
                  <a:schemeClr val="dk1"/>
                </a:solidFill>
                <a:latin typeface="DM Sans"/>
                <a:ea typeface="DM Sans"/>
                <a:cs typeface="DM Sans"/>
                <a:sym typeface="DM Sans"/>
              </a:rPr>
              <a:t> a los </a:t>
            </a:r>
            <a:r>
              <a:rPr i="1" lang="es" sz="1350">
                <a:solidFill>
                  <a:schemeClr val="dk1"/>
                </a:solidFill>
                <a:latin typeface="DM Sans"/>
                <a:ea typeface="DM Sans"/>
                <a:cs typeface="DM Sans"/>
                <a:sym typeface="DM Sans"/>
              </a:rPr>
              <a:t>tipos de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Existen porque hay operaciones que podemos hacer con algunos de ellos pero con otros no.</a:t>
            </a:r>
            <a:endParaRPr sz="1350">
              <a:solidFill>
                <a:schemeClr val="dk1"/>
              </a:solidFill>
              <a:latin typeface="DM Sans"/>
              <a:ea typeface="DM Sans"/>
              <a:cs typeface="DM Sans"/>
              <a:sym typeface="DM Sans"/>
            </a:endParaRPr>
          </a:p>
          <a:p>
            <a:pPr indent="-314325" lvl="0" marL="457200" marR="0" rtl="0" algn="just">
              <a:lnSpc>
                <a:spcPct val="115000"/>
              </a:lnSpc>
              <a:spcBef>
                <a:spcPts val="1000"/>
              </a:spcBef>
              <a:spcAft>
                <a:spcPts val="0"/>
              </a:spcAft>
              <a:buClr>
                <a:srgbClr val="EA90FF"/>
              </a:buClr>
              <a:buSzPts val="1350"/>
              <a:buFont typeface="DM Sans"/>
              <a:buChar char="✓"/>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rgbClr val="FFFFFF"/>
                </a:solidFill>
                <a:latin typeface="DM Sans"/>
                <a:ea typeface="DM Sans"/>
                <a:cs typeface="DM Sans"/>
                <a:sym typeface="DM Sans"/>
              </a:rPr>
              <a:t>º</a:t>
            </a:r>
            <a:endParaRPr sz="1350">
              <a:solidFill>
                <a:srgbClr val="FFFFFF"/>
              </a:solidFill>
              <a:latin typeface="DM Sans"/>
              <a:ea typeface="DM Sans"/>
              <a:cs typeface="DM Sans"/>
              <a:sym typeface="DM Sans"/>
            </a:endParaRPr>
          </a:p>
        </p:txBody>
      </p:sp>
      <p:sp>
        <p:nvSpPr>
          <p:cNvPr id="299" name="Google Shape;299;p54"/>
          <p:cNvSpPr txBox="1"/>
          <p:nvPr/>
        </p:nvSpPr>
        <p:spPr>
          <a:xfrm>
            <a:off x="4811000" y="1734125"/>
            <a:ext cx="3759300" cy="14385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a:t>
            </a:r>
            <a:r>
              <a:rPr i="1" lang="es" sz="1350">
                <a:solidFill>
                  <a:schemeClr val="dk1"/>
                </a:solidFill>
                <a:latin typeface="DM Sans"/>
                <a:ea typeface="DM Sans"/>
                <a:cs typeface="DM Sans"/>
                <a:sym typeface="DM Sans"/>
              </a:rPr>
              <a:t>división más práctica</a:t>
            </a:r>
            <a:r>
              <a:rPr lang="es" sz="1350">
                <a:solidFill>
                  <a:schemeClr val="dk1"/>
                </a:solidFill>
                <a:latin typeface="DM Sans"/>
                <a:ea typeface="DM Sans"/>
                <a:cs typeface="DM Sans"/>
                <a:sym typeface="DM Sans"/>
              </a:rPr>
              <a:t> para Data Science: </a:t>
            </a:r>
            <a:endParaRPr sz="1350">
              <a:solidFill>
                <a:schemeClr val="dk1"/>
              </a:solidFill>
              <a:latin typeface="DM Sans"/>
              <a:ea typeface="DM Sans"/>
              <a:cs typeface="DM Sans"/>
              <a:sym typeface="DM Sans"/>
            </a:endParaRPr>
          </a:p>
          <a:p>
            <a:pPr indent="-314325" lvl="1" marL="914400" rtl="0" algn="just">
              <a:lnSpc>
                <a:spcPct val="150000"/>
              </a:lnSpc>
              <a:spcBef>
                <a:spcPts val="100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Cuantitativas</a:t>
            </a:r>
            <a:endParaRPr b="1" sz="1350">
              <a:solidFill>
                <a:schemeClr val="dk1"/>
              </a:solidFill>
              <a:latin typeface="DM Sans"/>
              <a:ea typeface="DM Sans"/>
              <a:cs typeface="DM Sans"/>
              <a:sym typeface="DM Sans"/>
            </a:endParaRPr>
          </a:p>
          <a:p>
            <a:pPr indent="-314325" lvl="1" marL="914400" rtl="0" algn="just">
              <a:lnSpc>
                <a:spcPct val="150000"/>
              </a:lnSpc>
              <a:spcBef>
                <a:spcPts val="1000"/>
              </a:spcBef>
              <a:spcAft>
                <a:spcPts val="1000"/>
              </a:spcAft>
              <a:buClr>
                <a:schemeClr val="dk1"/>
              </a:buClr>
              <a:buSzPts val="1350"/>
              <a:buFont typeface="DM Sans"/>
              <a:buChar char="○"/>
            </a:pPr>
            <a:r>
              <a:rPr b="1" lang="es" sz="1350">
                <a:solidFill>
                  <a:schemeClr val="dk1"/>
                </a:solidFill>
                <a:latin typeface="DM Sans"/>
                <a:ea typeface="DM Sans"/>
                <a:cs typeface="DM Sans"/>
                <a:sym typeface="DM Sans"/>
              </a:rPr>
              <a:t>Cualitativas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05" name="Google Shape;305;p55"/>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306" name="Google Shape;306;p55"/>
          <p:cNvSpPr txBox="1"/>
          <p:nvPr/>
        </p:nvSpPr>
        <p:spPr>
          <a:xfrm>
            <a:off x="557275" y="1734125"/>
            <a:ext cx="3435300" cy="12375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Las variables Cuantitativas se dividen en: Discretas y Continuas</a:t>
            </a:r>
            <a:endParaRPr sz="1350">
              <a:solidFill>
                <a:schemeClr val="dk1"/>
              </a:solidFill>
              <a:latin typeface="DM Sans"/>
              <a:ea typeface="DM Sans"/>
              <a:cs typeface="DM Sans"/>
              <a:sym typeface="DM Sans"/>
            </a:endParaRPr>
          </a:p>
          <a:p>
            <a:pPr indent="-314325" lvl="0" marL="457200" marR="0" rtl="0" algn="just">
              <a:lnSpc>
                <a:spcPct val="115000"/>
              </a:lnSpc>
              <a:spcBef>
                <a:spcPts val="1000"/>
              </a:spcBef>
              <a:spcAft>
                <a:spcPts val="1000"/>
              </a:spcAft>
              <a:buClr>
                <a:srgbClr val="EA90FF"/>
              </a:buClr>
              <a:buSzPts val="1350"/>
              <a:buFont typeface="DM Sans"/>
              <a:buChar char="✓"/>
            </a:pPr>
            <a:r>
              <a:rPr lang="es" sz="1350">
                <a:solidFill>
                  <a:schemeClr val="dk1"/>
                </a:solidFill>
                <a:latin typeface="DM Sans"/>
                <a:ea typeface="DM Sans"/>
                <a:cs typeface="DM Sans"/>
                <a:sym typeface="DM Sans"/>
              </a:rPr>
              <a:t>Las variables Cualitativas se dividen en Nominal y Ordinal</a:t>
            </a:r>
            <a:endParaRPr sz="1350">
              <a:solidFill>
                <a:schemeClr val="dk1"/>
              </a:solidFill>
              <a:latin typeface="DM Sans"/>
              <a:ea typeface="DM Sans"/>
              <a:cs typeface="DM Sans"/>
              <a:sym typeface="DM Sans"/>
            </a:endParaRPr>
          </a:p>
        </p:txBody>
      </p:sp>
      <p:pic>
        <p:nvPicPr>
          <p:cNvPr id="307" name="Google Shape;307;p55"/>
          <p:cNvPicPr preferRelativeResize="0"/>
          <p:nvPr/>
        </p:nvPicPr>
        <p:blipFill>
          <a:blip r:embed="rId3">
            <a:alphaModFix/>
          </a:blip>
          <a:stretch>
            <a:fillRect/>
          </a:stretch>
        </p:blipFill>
        <p:spPr>
          <a:xfrm>
            <a:off x="4220300" y="1734125"/>
            <a:ext cx="4613366" cy="232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6"/>
          <p:cNvSpPr/>
          <p:nvPr/>
        </p:nvSpPr>
        <p:spPr>
          <a:xfrm>
            <a:off x="119724" y="2520116"/>
            <a:ext cx="1409100" cy="5841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DM Sans"/>
                <a:ea typeface="DM Sans"/>
                <a:cs typeface="DM Sans"/>
                <a:sym typeface="DM Sans"/>
              </a:rPr>
              <a:t>Tipos de variables </a:t>
            </a:r>
            <a:endParaRPr sz="1200">
              <a:solidFill>
                <a:srgbClr val="FFFFFF"/>
              </a:solidFill>
              <a:latin typeface="DM Sans"/>
              <a:ea typeface="DM Sans"/>
              <a:cs typeface="DM Sans"/>
              <a:sym typeface="DM Sans"/>
            </a:endParaRPr>
          </a:p>
        </p:txBody>
      </p:sp>
      <p:sp>
        <p:nvSpPr>
          <p:cNvPr id="313" name="Google Shape;313;p56"/>
          <p:cNvSpPr/>
          <p:nvPr/>
        </p:nvSpPr>
        <p:spPr>
          <a:xfrm>
            <a:off x="4092254" y="111304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Nominal</a:t>
            </a:r>
            <a:endParaRPr sz="1200">
              <a:solidFill>
                <a:srgbClr val="222222"/>
              </a:solidFill>
              <a:latin typeface="DM Sans"/>
              <a:ea typeface="DM Sans"/>
              <a:cs typeface="DM Sans"/>
              <a:sym typeface="DM Sans"/>
            </a:endParaRPr>
          </a:p>
        </p:txBody>
      </p:sp>
      <p:sp>
        <p:nvSpPr>
          <p:cNvPr id="314" name="Google Shape;314;p56"/>
          <p:cNvSpPr/>
          <p:nvPr/>
        </p:nvSpPr>
        <p:spPr>
          <a:xfrm>
            <a:off x="1967950" y="1520325"/>
            <a:ext cx="1459800" cy="584100"/>
          </a:xfrm>
          <a:prstGeom prst="rect">
            <a:avLst/>
          </a:prstGeom>
          <a:solidFill>
            <a:srgbClr val="EA9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Cualitativas</a:t>
            </a:r>
            <a:endParaRPr sz="1200">
              <a:latin typeface="DM Sans"/>
              <a:ea typeface="DM Sans"/>
              <a:cs typeface="DM Sans"/>
              <a:sym typeface="DM Sans"/>
            </a:endParaRPr>
          </a:p>
        </p:txBody>
      </p:sp>
      <p:sp>
        <p:nvSpPr>
          <p:cNvPr id="315" name="Google Shape;315;p56"/>
          <p:cNvSpPr/>
          <p:nvPr/>
        </p:nvSpPr>
        <p:spPr>
          <a:xfrm>
            <a:off x="1941550" y="3397200"/>
            <a:ext cx="1459800" cy="584100"/>
          </a:xfrm>
          <a:prstGeom prst="rect">
            <a:avLst/>
          </a:prstGeom>
          <a:solidFill>
            <a:srgbClr val="EA9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Cuantitativas</a:t>
            </a:r>
            <a:endParaRPr sz="1200">
              <a:latin typeface="DM Sans"/>
              <a:ea typeface="DM Sans"/>
              <a:cs typeface="DM Sans"/>
              <a:sym typeface="DM Sans"/>
            </a:endParaRPr>
          </a:p>
        </p:txBody>
      </p:sp>
      <p:sp>
        <p:nvSpPr>
          <p:cNvPr id="316" name="Google Shape;316;p56"/>
          <p:cNvSpPr/>
          <p:nvPr/>
        </p:nvSpPr>
        <p:spPr>
          <a:xfrm>
            <a:off x="4092254" y="19781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Ordinal</a:t>
            </a:r>
            <a:endParaRPr sz="1200">
              <a:solidFill>
                <a:srgbClr val="222222"/>
              </a:solidFill>
              <a:latin typeface="DM Sans"/>
              <a:ea typeface="DM Sans"/>
              <a:cs typeface="DM Sans"/>
              <a:sym typeface="DM Sans"/>
            </a:endParaRPr>
          </a:p>
        </p:txBody>
      </p:sp>
      <p:sp>
        <p:nvSpPr>
          <p:cNvPr id="317" name="Google Shape;317;p56"/>
          <p:cNvSpPr/>
          <p:nvPr/>
        </p:nvSpPr>
        <p:spPr>
          <a:xfrm>
            <a:off x="4092254" y="30659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Discretas</a:t>
            </a:r>
            <a:endParaRPr sz="1200">
              <a:solidFill>
                <a:srgbClr val="222222"/>
              </a:solidFill>
              <a:latin typeface="DM Sans"/>
              <a:ea typeface="DM Sans"/>
              <a:cs typeface="DM Sans"/>
              <a:sym typeface="DM Sans"/>
            </a:endParaRPr>
          </a:p>
        </p:txBody>
      </p:sp>
      <p:sp>
        <p:nvSpPr>
          <p:cNvPr id="318" name="Google Shape;318;p56"/>
          <p:cNvSpPr/>
          <p:nvPr/>
        </p:nvSpPr>
        <p:spPr>
          <a:xfrm>
            <a:off x="4092254" y="39812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Continuas</a:t>
            </a:r>
            <a:endParaRPr sz="1200">
              <a:solidFill>
                <a:srgbClr val="222222"/>
              </a:solidFill>
              <a:latin typeface="DM Sans"/>
              <a:ea typeface="DM Sans"/>
              <a:cs typeface="DM Sans"/>
              <a:sym typeface="DM Sans"/>
            </a:endParaRPr>
          </a:p>
        </p:txBody>
      </p:sp>
      <p:cxnSp>
        <p:nvCxnSpPr>
          <p:cNvPr id="319" name="Google Shape;319;p56"/>
          <p:cNvCxnSpPr>
            <a:stCxn id="312" idx="0"/>
            <a:endCxn id="314" idx="1"/>
          </p:cNvCxnSpPr>
          <p:nvPr/>
        </p:nvCxnSpPr>
        <p:spPr>
          <a:xfrm rot="-5400000">
            <a:off x="1042224" y="1594466"/>
            <a:ext cx="707700" cy="1143600"/>
          </a:xfrm>
          <a:prstGeom prst="bentConnector2">
            <a:avLst/>
          </a:prstGeom>
          <a:noFill/>
          <a:ln cap="flat" cmpd="sng" w="9525">
            <a:solidFill>
              <a:srgbClr val="CCCCCC"/>
            </a:solidFill>
            <a:prstDash val="solid"/>
            <a:round/>
            <a:headEnd len="med" w="med" type="none"/>
            <a:tailEnd len="med" w="med" type="oval"/>
          </a:ln>
        </p:spPr>
      </p:cxnSp>
      <p:cxnSp>
        <p:nvCxnSpPr>
          <p:cNvPr id="320" name="Google Shape;320;p56"/>
          <p:cNvCxnSpPr>
            <a:stCxn id="312" idx="2"/>
            <a:endCxn id="315" idx="1"/>
          </p:cNvCxnSpPr>
          <p:nvPr/>
        </p:nvCxnSpPr>
        <p:spPr>
          <a:xfrm flipH="1" rot="-5400000">
            <a:off x="1090374" y="2838116"/>
            <a:ext cx="585000" cy="1117200"/>
          </a:xfrm>
          <a:prstGeom prst="bentConnector2">
            <a:avLst/>
          </a:prstGeom>
          <a:noFill/>
          <a:ln cap="flat" cmpd="sng" w="9525">
            <a:solidFill>
              <a:srgbClr val="CCCCCC"/>
            </a:solidFill>
            <a:prstDash val="solid"/>
            <a:round/>
            <a:headEnd len="med" w="med" type="none"/>
            <a:tailEnd len="med" w="med" type="oval"/>
          </a:ln>
        </p:spPr>
      </p:cxnSp>
      <p:cxnSp>
        <p:nvCxnSpPr>
          <p:cNvPr id="321" name="Google Shape;321;p56"/>
          <p:cNvCxnSpPr>
            <a:stCxn id="314" idx="3"/>
            <a:endCxn id="313" idx="1"/>
          </p:cNvCxnSpPr>
          <p:nvPr/>
        </p:nvCxnSpPr>
        <p:spPr>
          <a:xfrm flipH="1" rot="10800000">
            <a:off x="3427750" y="1278675"/>
            <a:ext cx="664500" cy="533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22" name="Google Shape;322;p56"/>
          <p:cNvCxnSpPr>
            <a:stCxn id="314" idx="3"/>
            <a:endCxn id="316" idx="1"/>
          </p:cNvCxnSpPr>
          <p:nvPr/>
        </p:nvCxnSpPr>
        <p:spPr>
          <a:xfrm>
            <a:off x="3427750" y="1812375"/>
            <a:ext cx="664500" cy="33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23" name="Google Shape;323;p56"/>
          <p:cNvCxnSpPr>
            <a:stCxn id="315" idx="3"/>
            <a:endCxn id="317" idx="1"/>
          </p:cNvCxnSpPr>
          <p:nvPr/>
        </p:nvCxnSpPr>
        <p:spPr>
          <a:xfrm flipH="1" rot="10800000">
            <a:off x="3401350" y="3231450"/>
            <a:ext cx="690900" cy="457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24" name="Google Shape;324;p56"/>
          <p:cNvCxnSpPr>
            <a:stCxn id="315" idx="3"/>
            <a:endCxn id="318" idx="1"/>
          </p:cNvCxnSpPr>
          <p:nvPr/>
        </p:nvCxnSpPr>
        <p:spPr>
          <a:xfrm>
            <a:off x="3401350" y="3689250"/>
            <a:ext cx="690900" cy="4575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25" name="Google Shape;325;p56"/>
          <p:cNvSpPr/>
          <p:nvPr/>
        </p:nvSpPr>
        <p:spPr>
          <a:xfrm>
            <a:off x="6801975" y="990950"/>
            <a:ext cx="1875900" cy="5850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Categorías mutuamente exclusivas </a:t>
            </a:r>
            <a:r>
              <a:rPr b="1" lang="es" sz="1200">
                <a:solidFill>
                  <a:srgbClr val="222222"/>
                </a:solidFill>
                <a:latin typeface="DM Sans"/>
                <a:ea typeface="DM Sans"/>
                <a:cs typeface="DM Sans"/>
                <a:sym typeface="DM Sans"/>
              </a:rPr>
              <a:t>sin</a:t>
            </a:r>
            <a:r>
              <a:rPr lang="es" sz="1200">
                <a:solidFill>
                  <a:srgbClr val="222222"/>
                </a:solidFill>
                <a:latin typeface="DM Sans"/>
                <a:ea typeface="DM Sans"/>
                <a:cs typeface="DM Sans"/>
                <a:sym typeface="DM Sans"/>
              </a:rPr>
              <a:t> un orden implícito</a:t>
            </a:r>
            <a:endParaRPr sz="1200">
              <a:solidFill>
                <a:srgbClr val="222222"/>
              </a:solidFill>
              <a:latin typeface="DM Sans"/>
              <a:ea typeface="DM Sans"/>
              <a:cs typeface="DM Sans"/>
              <a:sym typeface="DM Sans"/>
            </a:endParaRPr>
          </a:p>
        </p:txBody>
      </p:sp>
      <p:sp>
        <p:nvSpPr>
          <p:cNvPr id="326" name="Google Shape;326;p56"/>
          <p:cNvSpPr/>
          <p:nvPr/>
        </p:nvSpPr>
        <p:spPr>
          <a:xfrm>
            <a:off x="6801975" y="1851600"/>
            <a:ext cx="1875900" cy="5850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Categorías mutuamente exclusivas </a:t>
            </a:r>
            <a:r>
              <a:rPr b="1" lang="es" sz="1200">
                <a:solidFill>
                  <a:srgbClr val="222222"/>
                </a:solidFill>
                <a:latin typeface="DM Sans"/>
                <a:ea typeface="DM Sans"/>
                <a:cs typeface="DM Sans"/>
                <a:sym typeface="DM Sans"/>
              </a:rPr>
              <a:t>con</a:t>
            </a:r>
            <a:r>
              <a:rPr lang="es" sz="1200">
                <a:solidFill>
                  <a:srgbClr val="222222"/>
                </a:solidFill>
                <a:latin typeface="DM Sans"/>
                <a:ea typeface="DM Sans"/>
                <a:cs typeface="DM Sans"/>
                <a:sym typeface="DM Sans"/>
              </a:rPr>
              <a:t> un orden implícito</a:t>
            </a:r>
            <a:endParaRPr sz="1200">
              <a:solidFill>
                <a:srgbClr val="222222"/>
              </a:solidFill>
              <a:latin typeface="DM Sans"/>
              <a:ea typeface="DM Sans"/>
              <a:cs typeface="DM Sans"/>
              <a:sym typeface="DM Sans"/>
            </a:endParaRPr>
          </a:p>
        </p:txBody>
      </p:sp>
      <p:sp>
        <p:nvSpPr>
          <p:cNvPr id="327" name="Google Shape;327;p56"/>
          <p:cNvSpPr/>
          <p:nvPr/>
        </p:nvSpPr>
        <p:spPr>
          <a:xfrm>
            <a:off x="6801850" y="2939550"/>
            <a:ext cx="1828200" cy="5841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numéricas que sólo admiten </a:t>
            </a:r>
            <a:r>
              <a:rPr b="1" lang="es" sz="1200">
                <a:solidFill>
                  <a:srgbClr val="222222"/>
                </a:solidFill>
                <a:latin typeface="DM Sans"/>
                <a:ea typeface="DM Sans"/>
                <a:cs typeface="DM Sans"/>
                <a:sym typeface="DM Sans"/>
              </a:rPr>
              <a:t>números enteros</a:t>
            </a:r>
            <a:endParaRPr b="1" sz="1200">
              <a:solidFill>
                <a:srgbClr val="222222"/>
              </a:solidFill>
              <a:latin typeface="DM Sans"/>
              <a:ea typeface="DM Sans"/>
              <a:cs typeface="DM Sans"/>
              <a:sym typeface="DM Sans"/>
            </a:endParaRPr>
          </a:p>
        </p:txBody>
      </p:sp>
      <p:sp>
        <p:nvSpPr>
          <p:cNvPr id="328" name="Google Shape;328;p56"/>
          <p:cNvSpPr/>
          <p:nvPr/>
        </p:nvSpPr>
        <p:spPr>
          <a:xfrm>
            <a:off x="6801850" y="3854838"/>
            <a:ext cx="1828200" cy="5841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numéricas que admiten </a:t>
            </a:r>
            <a:r>
              <a:rPr b="1" lang="es" sz="1200">
                <a:solidFill>
                  <a:srgbClr val="222222"/>
                </a:solidFill>
                <a:latin typeface="DM Sans"/>
                <a:ea typeface="DM Sans"/>
                <a:cs typeface="DM Sans"/>
                <a:sym typeface="DM Sans"/>
              </a:rPr>
              <a:t>números reales </a:t>
            </a:r>
            <a:endParaRPr b="1" sz="1200">
              <a:solidFill>
                <a:srgbClr val="222222"/>
              </a:solidFill>
              <a:latin typeface="DM Sans"/>
              <a:ea typeface="DM Sans"/>
              <a:cs typeface="DM Sans"/>
              <a:sym typeface="DM Sans"/>
            </a:endParaRPr>
          </a:p>
        </p:txBody>
      </p:sp>
      <p:cxnSp>
        <p:nvCxnSpPr>
          <p:cNvPr id="329" name="Google Shape;329;p56"/>
          <p:cNvCxnSpPr>
            <a:stCxn id="313" idx="3"/>
            <a:endCxn id="325" idx="1"/>
          </p:cNvCxnSpPr>
          <p:nvPr/>
        </p:nvCxnSpPr>
        <p:spPr>
          <a:xfrm>
            <a:off x="5699954" y="1278649"/>
            <a:ext cx="1101900" cy="4800"/>
          </a:xfrm>
          <a:prstGeom prst="bentConnector3">
            <a:avLst>
              <a:gd fmla="val 50006" name="adj1"/>
            </a:avLst>
          </a:prstGeom>
          <a:noFill/>
          <a:ln cap="flat" cmpd="sng" w="9525">
            <a:solidFill>
              <a:srgbClr val="CCCCCC"/>
            </a:solidFill>
            <a:prstDash val="solid"/>
            <a:round/>
            <a:headEnd len="med" w="med" type="none"/>
            <a:tailEnd len="med" w="med" type="oval"/>
          </a:ln>
        </p:spPr>
      </p:cxnSp>
      <p:cxnSp>
        <p:nvCxnSpPr>
          <p:cNvPr id="330" name="Google Shape;330;p56"/>
          <p:cNvCxnSpPr>
            <a:stCxn id="316" idx="3"/>
            <a:endCxn id="326" idx="1"/>
          </p:cNvCxnSpPr>
          <p:nvPr/>
        </p:nvCxnSpPr>
        <p:spPr>
          <a:xfrm>
            <a:off x="5699954" y="2143799"/>
            <a:ext cx="1101900" cy="600"/>
          </a:xfrm>
          <a:prstGeom prst="bentConnector3">
            <a:avLst>
              <a:gd fmla="val 50006" name="adj1"/>
            </a:avLst>
          </a:prstGeom>
          <a:noFill/>
          <a:ln cap="flat" cmpd="sng" w="9525">
            <a:solidFill>
              <a:srgbClr val="CCCCCC"/>
            </a:solidFill>
            <a:prstDash val="solid"/>
            <a:round/>
            <a:headEnd len="med" w="med" type="none"/>
            <a:tailEnd len="med" w="med" type="oval"/>
          </a:ln>
        </p:spPr>
      </p:cxnSp>
      <p:cxnSp>
        <p:nvCxnSpPr>
          <p:cNvPr id="331" name="Google Shape;331;p56"/>
          <p:cNvCxnSpPr>
            <a:stCxn id="317" idx="3"/>
            <a:endCxn id="327" idx="1"/>
          </p:cNvCxnSpPr>
          <p:nvPr/>
        </p:nvCxnSpPr>
        <p:spPr>
          <a:xfrm>
            <a:off x="5699954" y="3231599"/>
            <a:ext cx="1101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32" name="Google Shape;332;p56"/>
          <p:cNvCxnSpPr>
            <a:stCxn id="318" idx="3"/>
            <a:endCxn id="328" idx="1"/>
          </p:cNvCxnSpPr>
          <p:nvPr/>
        </p:nvCxnSpPr>
        <p:spPr>
          <a:xfrm>
            <a:off x="5699954" y="4146899"/>
            <a:ext cx="11019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33" name="Google Shape;333;p56"/>
          <p:cNvSpPr txBox="1"/>
          <p:nvPr/>
        </p:nvSpPr>
        <p:spPr>
          <a:xfrm>
            <a:off x="684275" y="4577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334" name="Google Shape;334;p56" title="ícono de mapa de contenidos"/>
          <p:cNvPicPr preferRelativeResize="0"/>
          <p:nvPr/>
        </p:nvPicPr>
        <p:blipFill>
          <a:blip r:embed="rId3">
            <a:alphaModFix/>
          </a:blip>
          <a:stretch>
            <a:fillRect/>
          </a:stretch>
        </p:blipFill>
        <p:spPr>
          <a:xfrm>
            <a:off x="385925" y="522969"/>
            <a:ext cx="300600" cy="3006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Variables cuantitativas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345" name="Google Shape;345;p58"/>
          <p:cNvSpPr txBox="1"/>
          <p:nvPr/>
        </p:nvSpPr>
        <p:spPr>
          <a:xfrm>
            <a:off x="557275" y="1734125"/>
            <a:ext cx="4056300" cy="18264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Son variables para las que tiene sentido realizar la suma, la resta o el promedio.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En general son numéricas y pertenecientes al conjunto de los números reales o a alguno de sus subconjuntos.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 clasifican en continuas y discretas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346" name="Google Shape;346;p58"/>
          <p:cNvPicPr preferRelativeResize="0"/>
          <p:nvPr/>
        </p:nvPicPr>
        <p:blipFill>
          <a:blip r:embed="rId3">
            <a:alphaModFix/>
          </a:blip>
          <a:stretch>
            <a:fillRect/>
          </a:stretch>
        </p:blipFill>
        <p:spPr>
          <a:xfrm>
            <a:off x="5799475" y="1845650"/>
            <a:ext cx="1567425" cy="171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3" name="Google Shape;103;p3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04" name="Google Shape;104;p32"/>
          <p:cNvSpPr txBox="1"/>
          <p:nvPr/>
        </p:nvSpPr>
        <p:spPr>
          <a:xfrm>
            <a:off x="2690561" y="1451613"/>
            <a:ext cx="4281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generalidades de la Estadística Descriptiva.</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los tipos de variables.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Diferenciar </a:t>
            </a:r>
            <a:r>
              <a:rPr lang="es" sz="1350">
                <a:solidFill>
                  <a:schemeClr val="lt1"/>
                </a:solidFill>
                <a:latin typeface="DM Sans"/>
                <a:ea typeface="DM Sans"/>
                <a:cs typeface="DM Sans"/>
                <a:sym typeface="DM Sans"/>
              </a:rPr>
              <a:t>las medidas de resumen.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la distribución: uniforme vs. normal.</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05" name="Google Shape;105;p32"/>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106" name="Google Shape;106;p32"/>
          <p:cNvCxnSpPr>
            <a:stCxn id="103" idx="2"/>
            <a:endCxn id="10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pic>
        <p:nvPicPr>
          <p:cNvPr id="107" name="Google Shape;107;p32"/>
          <p:cNvPicPr preferRelativeResize="0"/>
          <p:nvPr/>
        </p:nvPicPr>
        <p:blipFill>
          <a:blip r:embed="rId3">
            <a:alphaModFix/>
          </a:blip>
          <a:stretch>
            <a:fillRect/>
          </a:stretch>
        </p:blipFill>
        <p:spPr>
          <a:xfrm>
            <a:off x="2172138" y="2812163"/>
            <a:ext cx="196975" cy="196975"/>
          </a:xfrm>
          <a:prstGeom prst="rect">
            <a:avLst/>
          </a:prstGeom>
          <a:noFill/>
          <a:ln>
            <a:noFill/>
          </a:ln>
        </p:spPr>
      </p:pic>
      <p:cxnSp>
        <p:nvCxnSpPr>
          <p:cNvPr id="108" name="Google Shape;108;p32"/>
          <p:cNvCxnSpPr>
            <a:endCxn id="107" idx="0"/>
          </p:cNvCxnSpPr>
          <p:nvPr/>
        </p:nvCxnSpPr>
        <p:spPr>
          <a:xfrm flipH="1" rot="-5400000">
            <a:off x="2052075" y="25936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pic>
        <p:nvPicPr>
          <p:cNvPr id="109" name="Google Shape;109;p32"/>
          <p:cNvPicPr preferRelativeResize="0"/>
          <p:nvPr/>
        </p:nvPicPr>
        <p:blipFill>
          <a:blip r:embed="rId3">
            <a:alphaModFix/>
          </a:blip>
          <a:stretch>
            <a:fillRect/>
          </a:stretch>
        </p:blipFill>
        <p:spPr>
          <a:xfrm>
            <a:off x="2172738" y="3405263"/>
            <a:ext cx="196975" cy="196975"/>
          </a:xfrm>
          <a:prstGeom prst="rect">
            <a:avLst/>
          </a:prstGeom>
          <a:noFill/>
          <a:ln>
            <a:noFill/>
          </a:ln>
        </p:spPr>
      </p:pic>
      <p:cxnSp>
        <p:nvCxnSpPr>
          <p:cNvPr id="110" name="Google Shape;110;p32"/>
          <p:cNvCxnSpPr>
            <a:endCxn id="109" idx="0"/>
          </p:cNvCxnSpPr>
          <p:nvPr/>
        </p:nvCxnSpPr>
        <p:spPr>
          <a:xfrm flipH="1" rot="-5400000">
            <a:off x="2052675" y="3186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9"/>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352" name="Google Shape;352;p59"/>
          <p:cNvSpPr txBox="1"/>
          <p:nvPr/>
        </p:nvSpPr>
        <p:spPr>
          <a:xfrm>
            <a:off x="557275" y="1734125"/>
            <a:ext cx="4056300" cy="2304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Las alturas de las personas pueden estar medidas en centímetros y las edades podrían estar medidas en números enteros.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Pero nos sirve a fines prácticos, nuestra edad aumenta día a día, segundo a segundo.</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53" name="Google Shape;353;p59"/>
          <p:cNvSpPr txBox="1"/>
          <p:nvPr/>
        </p:nvSpPr>
        <p:spPr>
          <a:xfrm>
            <a:off x="4755125" y="1734125"/>
            <a:ext cx="3540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Tener una edad de 20,4 años puede ser muy importante para un estudio médico, pero no para edades de consumidores de un producto 😉.</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60"/>
          <p:cNvGrpSpPr/>
          <p:nvPr/>
        </p:nvGrpSpPr>
        <p:grpSpPr>
          <a:xfrm>
            <a:off x="457338" y="468286"/>
            <a:ext cx="431100" cy="431100"/>
            <a:chOff x="4616400" y="1950761"/>
            <a:chExt cx="431100" cy="431100"/>
          </a:xfrm>
        </p:grpSpPr>
        <p:sp>
          <p:nvSpPr>
            <p:cNvPr id="359" name="Google Shape;359;p6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61" name="Google Shape;361;p60"/>
          <p:cNvSpPr txBox="1"/>
          <p:nvPr/>
        </p:nvSpPr>
        <p:spPr>
          <a:xfrm>
            <a:off x="429750" y="1636875"/>
            <a:ext cx="8284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Si sumo, resto o promedio los valores, ¿tiene sentido el resultado?</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Si tiene sentido para alguno de estos casos, estamos ante una variable numérica.</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Debemos tener en cuenta que siempre depende del problema que estamos enfrentando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362" name="Google Shape;362;p60"/>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363" name="Google Shape;363;p6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369" name="Google Shape;369;p61"/>
          <p:cNvSpPr txBox="1"/>
          <p:nvPr/>
        </p:nvSpPr>
        <p:spPr>
          <a:xfrm>
            <a:off x="557275" y="1734125"/>
            <a:ext cx="4056300" cy="2782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 Es válido decir que en promedio una familia tiene 2,5 hijos.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 Los autos de marca Ford tienen 4,5 puertas no es útil para nada.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“Cantidad de hijos por familia” es una variable numérica, mientras que “cantidad de puertas de los autos”, si bien es un número no es variable cuantitativa en su naturaleza.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70" name="Google Shape;370;p61"/>
          <p:cNvSpPr txBox="1"/>
          <p:nvPr/>
        </p:nvSpPr>
        <p:spPr>
          <a:xfrm>
            <a:off x="4926275" y="1734125"/>
            <a:ext cx="3540600" cy="134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50">
                <a:solidFill>
                  <a:schemeClr val="dk1"/>
                </a:solidFill>
                <a:latin typeface="DM Sans"/>
                <a:ea typeface="DM Sans"/>
                <a:cs typeface="DM Sans"/>
                <a:sym typeface="DM Sans"/>
              </a:rPr>
              <a:t>¡Pueden implementarse en Python con los tipos de datos</a:t>
            </a:r>
            <a:r>
              <a:rPr lang="es" sz="2000">
                <a:solidFill>
                  <a:schemeClr val="dk1"/>
                </a:solidFill>
                <a:latin typeface="Helvetica Neue Light"/>
                <a:ea typeface="Helvetica Neue Light"/>
                <a:cs typeface="Helvetica Neue Light"/>
                <a:sym typeface="Helvetica Neue Light"/>
              </a:rPr>
              <a:t> </a:t>
            </a:r>
            <a:r>
              <a:rPr lang="es" sz="2000">
                <a:solidFill>
                  <a:schemeClr val="lt1"/>
                </a:solidFill>
                <a:highlight>
                  <a:srgbClr val="666666"/>
                </a:highlight>
                <a:latin typeface="Roboto Mono"/>
                <a:ea typeface="Roboto Mono"/>
                <a:cs typeface="Roboto Mono"/>
                <a:sym typeface="Roboto Mono"/>
              </a:rPr>
              <a:t>int,float</a:t>
            </a:r>
            <a:r>
              <a:rPr lang="es" sz="2000">
                <a:solidFill>
                  <a:schemeClr val="dk1"/>
                </a:solidFill>
                <a:latin typeface="Helvetica Neue"/>
                <a:ea typeface="Helvetica Neue"/>
                <a:cs typeface="Helvetica Neue"/>
                <a:sym typeface="Helvetica Neue"/>
              </a:rPr>
              <a:t> </a:t>
            </a:r>
            <a:r>
              <a:rPr lang="es" sz="1350">
                <a:solidFill>
                  <a:schemeClr val="dk1"/>
                </a:solidFill>
                <a:latin typeface="Helvetica Neue Light"/>
                <a:ea typeface="Helvetica Neue Light"/>
                <a:cs typeface="Helvetica Neue Light"/>
                <a:sym typeface="Helvetica Neue Light"/>
              </a:rPr>
              <a:t>o </a:t>
            </a:r>
            <a:r>
              <a:rPr lang="es" sz="2000">
                <a:solidFill>
                  <a:schemeClr val="lt1"/>
                </a:solidFill>
                <a:highlight>
                  <a:srgbClr val="666666"/>
                </a:highlight>
                <a:latin typeface="Roboto Mono"/>
                <a:ea typeface="Roboto Mono"/>
                <a:cs typeface="Roboto Mono"/>
                <a:sym typeface="Roboto Mono"/>
              </a:rPr>
              <a:t>complex</a:t>
            </a:r>
            <a:r>
              <a:rPr lang="es"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Series de tiempo</a:t>
            </a:r>
            <a:endParaRPr b="1" sz="4000">
              <a:solidFill>
                <a:schemeClr val="dk1"/>
              </a:solidFill>
              <a:latin typeface="DM Sans"/>
              <a:ea typeface="DM Sans"/>
              <a:cs typeface="DM Sans"/>
              <a:sym typeface="DM Sans"/>
            </a:endParaRPr>
          </a:p>
        </p:txBody>
      </p:sp>
      <p:sp>
        <p:nvSpPr>
          <p:cNvPr id="376" name="Google Shape;376;p62"/>
          <p:cNvSpPr txBox="1"/>
          <p:nvPr/>
        </p:nvSpPr>
        <p:spPr>
          <a:xfrm>
            <a:off x="557275" y="1734125"/>
            <a:ext cx="4056300" cy="1587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Cualidades distintivas: secuencialidad, la relación entre datos con valores sucesivos y las características particulares del devenir temporal (años bisiestos, estaciones del año, periodicidad en escalas).</a:t>
            </a:r>
            <a:endParaRPr sz="1350">
              <a:solidFill>
                <a:schemeClr val="dk1"/>
              </a:solidFill>
              <a:latin typeface="DM Sans"/>
              <a:ea typeface="DM Sans"/>
              <a:cs typeface="DM Sans"/>
              <a:sym typeface="DM Sans"/>
            </a:endParaRPr>
          </a:p>
        </p:txBody>
      </p:sp>
      <p:sp>
        <p:nvSpPr>
          <p:cNvPr id="377" name="Google Shape;377;p62"/>
          <p:cNvSpPr txBox="1"/>
          <p:nvPr/>
        </p:nvSpPr>
        <p:spPr>
          <a:xfrm>
            <a:off x="4798050" y="1734125"/>
            <a:ext cx="3444000" cy="1587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Este tipo de datos puede traer inconvenientes si los tratamos de forma manual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lenguajes de programación las resuelven con funciones específicas (menos mal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3"/>
          <p:cNvSpPr txBox="1"/>
          <p:nvPr/>
        </p:nvSpPr>
        <p:spPr>
          <a:xfrm>
            <a:off x="856600" y="513825"/>
            <a:ext cx="7653900" cy="1228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¿Una serie de tiempo puede ser considerada como una variable cuantitativa?</a:t>
            </a:r>
            <a:endParaRPr b="1" sz="4000">
              <a:solidFill>
                <a:schemeClr val="dk1"/>
              </a:solidFill>
              <a:latin typeface="DM Sans"/>
              <a:ea typeface="DM Sans"/>
              <a:cs typeface="DM Sans"/>
              <a:sym typeface="DM Sans"/>
            </a:endParaRPr>
          </a:p>
        </p:txBody>
      </p:sp>
      <p:sp>
        <p:nvSpPr>
          <p:cNvPr id="383" name="Google Shape;383;p63"/>
          <p:cNvSpPr txBox="1"/>
          <p:nvPr/>
        </p:nvSpPr>
        <p:spPr>
          <a:xfrm>
            <a:off x="842250" y="2341175"/>
            <a:ext cx="3293400" cy="1327500"/>
          </a:xfrm>
          <a:prstGeom prst="rect">
            <a:avLst/>
          </a:prstGeom>
          <a:noFill/>
          <a:ln>
            <a:noFill/>
          </a:ln>
        </p:spPr>
        <p:txBody>
          <a:bodyPr anchorCtr="0" anchor="ctr" bIns="91425" lIns="91425" spcFirstLastPara="1" rIns="91425" wrap="square" tIns="91425">
            <a:spAutoFit/>
          </a:bodyPr>
          <a:lstStyle/>
          <a:p>
            <a:pPr indent="0" lvl="0" marL="0" rtl="0" algn="just">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Si! Los valores instantáneos de la serie de tiempo se pueden considerar como una variable cuantitativa indexada por el tiempo</a:t>
            </a:r>
            <a:endParaRPr b="1" sz="1350">
              <a:solidFill>
                <a:schemeClr val="dk1"/>
              </a:solidFill>
              <a:latin typeface="DM Sans"/>
              <a:ea typeface="DM Sans"/>
              <a:cs typeface="DM Sans"/>
              <a:sym typeface="DM Sans"/>
            </a:endParaRPr>
          </a:p>
        </p:txBody>
      </p:sp>
      <p:pic>
        <p:nvPicPr>
          <p:cNvPr id="384" name="Google Shape;384;p63"/>
          <p:cNvPicPr preferRelativeResize="0"/>
          <p:nvPr/>
        </p:nvPicPr>
        <p:blipFill>
          <a:blip r:embed="rId3">
            <a:alphaModFix/>
          </a:blip>
          <a:stretch>
            <a:fillRect/>
          </a:stretch>
        </p:blipFill>
        <p:spPr>
          <a:xfrm>
            <a:off x="8325873" y="-2"/>
            <a:ext cx="818125" cy="818125"/>
          </a:xfrm>
          <a:prstGeom prst="rect">
            <a:avLst/>
          </a:prstGeom>
          <a:noFill/>
          <a:ln>
            <a:noFill/>
          </a:ln>
        </p:spPr>
      </p:pic>
      <p:pic>
        <p:nvPicPr>
          <p:cNvPr id="385" name="Google Shape;385;p63"/>
          <p:cNvPicPr preferRelativeResize="0"/>
          <p:nvPr/>
        </p:nvPicPr>
        <p:blipFill>
          <a:blip r:embed="rId4">
            <a:alphaModFix/>
          </a:blip>
          <a:stretch>
            <a:fillRect/>
          </a:stretch>
        </p:blipFill>
        <p:spPr>
          <a:xfrm>
            <a:off x="4499375" y="2341175"/>
            <a:ext cx="4384524" cy="203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64"/>
          <p:cNvGrpSpPr/>
          <p:nvPr/>
        </p:nvGrpSpPr>
        <p:grpSpPr>
          <a:xfrm>
            <a:off x="473370" y="619431"/>
            <a:ext cx="738905" cy="738905"/>
            <a:chOff x="575612" y="1950748"/>
            <a:chExt cx="431100" cy="431100"/>
          </a:xfrm>
        </p:grpSpPr>
        <p:sp>
          <p:nvSpPr>
            <p:cNvPr id="391" name="Google Shape;391;p6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6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3" name="Google Shape;393;p6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94" name="Google Shape;394;p6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Identifica si el índice trimestral de inflación podría considerarse serie de tiempo. </a:t>
            </a:r>
            <a:endParaRPr b="1" sz="2500">
              <a:solidFill>
                <a:srgbClr val="B7B7B7"/>
              </a:solidFill>
              <a:latin typeface="Helvetica Neue"/>
              <a:ea typeface="Helvetica Neue"/>
              <a:cs typeface="Helvetica Neue"/>
              <a:sym typeface="Helvetica Neue"/>
            </a:endParaRPr>
          </a:p>
        </p:txBody>
      </p:sp>
      <p:sp>
        <p:nvSpPr>
          <p:cNvPr id="395" name="Google Shape;395;p64"/>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Variables cualitativas</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nvSpPr>
        <p:spPr>
          <a:xfrm>
            <a:off x="683425" y="1530300"/>
            <a:ext cx="3459900" cy="2082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Como su nombre lo indica, </a:t>
            </a:r>
            <a:r>
              <a:rPr b="1" lang="es" sz="1350">
                <a:solidFill>
                  <a:schemeClr val="dk1"/>
                </a:solidFill>
                <a:latin typeface="DM Sans"/>
                <a:ea typeface="DM Sans"/>
                <a:cs typeface="DM Sans"/>
                <a:sym typeface="DM Sans"/>
              </a:rPr>
              <a:t>sirven efectivamente para categorizar elementos.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i="1" lang="es" sz="1350">
                <a:solidFill>
                  <a:schemeClr val="dk1"/>
                </a:solidFill>
                <a:latin typeface="DM Sans"/>
                <a:ea typeface="DM Sans"/>
                <a:cs typeface="DM Sans"/>
                <a:sym typeface="DM Sans"/>
              </a:rPr>
              <a:t>En general</a:t>
            </a:r>
            <a:r>
              <a:rPr lang="es" sz="1350">
                <a:solidFill>
                  <a:schemeClr val="dk1"/>
                </a:solidFill>
                <a:latin typeface="DM Sans"/>
                <a:ea typeface="DM Sans"/>
                <a:cs typeface="DM Sans"/>
                <a:sym typeface="DM Sans"/>
              </a:rPr>
              <a:t> son datos de </a:t>
            </a:r>
            <a:r>
              <a:rPr b="1" lang="es" sz="1350">
                <a:solidFill>
                  <a:schemeClr val="dk1"/>
                </a:solidFill>
                <a:latin typeface="DM Sans"/>
                <a:ea typeface="DM Sans"/>
                <a:cs typeface="DM Sans"/>
                <a:sym typeface="DM Sans"/>
              </a:rPr>
              <a:t>texto libre.</a:t>
            </a:r>
            <a:endParaRPr b="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Se pueden clasificar en </a:t>
            </a:r>
            <a:r>
              <a:rPr b="1" lang="es" sz="1350">
                <a:solidFill>
                  <a:schemeClr val="dk1"/>
                </a:solidFill>
                <a:latin typeface="DM Sans"/>
                <a:ea typeface="DM Sans"/>
                <a:cs typeface="DM Sans"/>
                <a:sym typeface="DM Sans"/>
              </a:rPr>
              <a:t>nominales</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ordinales</a:t>
            </a:r>
            <a:endParaRPr b="1" sz="1350">
              <a:solidFill>
                <a:schemeClr val="dk1"/>
              </a:solidFill>
              <a:latin typeface="DM Sans"/>
              <a:ea typeface="DM Sans"/>
              <a:cs typeface="DM Sans"/>
              <a:sym typeface="DM Sans"/>
            </a:endParaRPr>
          </a:p>
        </p:txBody>
      </p:sp>
      <p:sp>
        <p:nvSpPr>
          <p:cNvPr id="406" name="Google Shape;406;p66"/>
          <p:cNvSpPr txBox="1"/>
          <p:nvPr/>
        </p:nvSpPr>
        <p:spPr>
          <a:xfrm>
            <a:off x="751000" y="556650"/>
            <a:ext cx="6691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Cualitativas o categóricas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07" name="Google Shape;407;p66"/>
          <p:cNvPicPr preferRelativeResize="0"/>
          <p:nvPr/>
        </p:nvPicPr>
        <p:blipFill>
          <a:blip r:embed="rId3">
            <a:alphaModFix/>
          </a:blip>
          <a:stretch>
            <a:fillRect/>
          </a:stretch>
        </p:blipFill>
        <p:spPr>
          <a:xfrm>
            <a:off x="4386025" y="1503450"/>
            <a:ext cx="4592075" cy="2202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nvSpPr>
        <p:spPr>
          <a:xfrm>
            <a:off x="683425" y="1530300"/>
            <a:ext cx="3459900" cy="23394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Algunos datos comunes que se utilizan en Data Science para caracterizar a las personas: </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 sz="1350">
                <a:solidFill>
                  <a:schemeClr val="dk1"/>
                </a:solidFill>
                <a:latin typeface="DM Sans"/>
                <a:ea typeface="DM Sans"/>
                <a:cs typeface="DM Sans"/>
                <a:sym typeface="DM Sans"/>
              </a:rPr>
              <a:t>Sexo/género.</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 sz="1350">
                <a:solidFill>
                  <a:schemeClr val="dk1"/>
                </a:solidFill>
                <a:latin typeface="DM Sans"/>
                <a:ea typeface="DM Sans"/>
                <a:cs typeface="DM Sans"/>
                <a:sym typeface="DM Sans"/>
              </a:rPr>
              <a:t>Ocupación/profesión. </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 sz="1350">
                <a:solidFill>
                  <a:schemeClr val="dk1"/>
                </a:solidFill>
                <a:latin typeface="DM Sans"/>
                <a:ea typeface="DM Sans"/>
                <a:cs typeface="DM Sans"/>
                <a:sym typeface="DM Sans"/>
              </a:rPr>
              <a:t>Lugar de procedencia.</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13" name="Google Shape;413;p67"/>
          <p:cNvSpPr txBox="1"/>
          <p:nvPr/>
        </p:nvSpPr>
        <p:spPr>
          <a:xfrm>
            <a:off x="725225" y="774100"/>
            <a:ext cx="6691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14" name="Google Shape;414;p67"/>
          <p:cNvPicPr preferRelativeResize="0"/>
          <p:nvPr/>
        </p:nvPicPr>
        <p:blipFill>
          <a:blip r:embed="rId3">
            <a:alphaModFix/>
          </a:blip>
          <a:stretch>
            <a:fillRect/>
          </a:stretch>
        </p:blipFill>
        <p:spPr>
          <a:xfrm>
            <a:off x="4352000" y="1510161"/>
            <a:ext cx="4828851" cy="2716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nvSpPr>
        <p:spPr>
          <a:xfrm>
            <a:off x="683425" y="1530300"/>
            <a:ext cx="3663600" cy="1587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En el ejemplo de las puertas de los autos 🚗, tenemos una variable que puede estar escrita con números (“Cantidad de puertas”, con valores posibles 3, 4 y 5), pero cuya naturaleza no es numérica.</a:t>
            </a:r>
            <a:endParaRPr sz="1350">
              <a:solidFill>
                <a:schemeClr val="dk1"/>
              </a:solidFill>
              <a:latin typeface="DM Sans"/>
              <a:ea typeface="DM Sans"/>
              <a:cs typeface="DM Sans"/>
              <a:sym typeface="DM Sans"/>
            </a:endParaRPr>
          </a:p>
        </p:txBody>
      </p:sp>
      <p:sp>
        <p:nvSpPr>
          <p:cNvPr id="420" name="Google Shape;420;p68"/>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V</a:t>
            </a:r>
            <a:r>
              <a:rPr b="1" lang="es" sz="4000">
                <a:solidFill>
                  <a:schemeClr val="dk1"/>
                </a:solidFill>
                <a:latin typeface="DM Sans"/>
                <a:ea typeface="DM Sans"/>
                <a:cs typeface="DM Sans"/>
                <a:sym typeface="DM Sans"/>
              </a:rPr>
              <a:t>ariables que son categóricas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21" name="Google Shape;421;p68"/>
          <p:cNvSpPr txBox="1"/>
          <p:nvPr/>
        </p:nvSpPr>
        <p:spPr>
          <a:xfrm>
            <a:off x="4633325" y="1530300"/>
            <a:ext cx="3602700" cy="1587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No tienen sentido al sumarse, restarse o promediarse, pero sí tienen sentido si se cuentan. Podría ser de mucho interés saber cuántos autos tienen 3 puertas frente a cuántos tienen 4 ó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sp>
        <p:nvSpPr>
          <p:cNvPr id="115" name="Google Shape;115;p33"/>
          <p:cNvSpPr/>
          <p:nvPr/>
        </p:nvSpPr>
        <p:spPr>
          <a:xfrm>
            <a:off x="3149125" y="246475"/>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Inferencia estadística</a:t>
            </a:r>
            <a:endParaRPr sz="1100">
              <a:solidFill>
                <a:srgbClr val="222222"/>
              </a:solidFill>
              <a:latin typeface="DM Sans"/>
              <a:ea typeface="DM Sans"/>
              <a:cs typeface="DM Sans"/>
              <a:sym typeface="DM Sans"/>
            </a:endParaRPr>
          </a:p>
        </p:txBody>
      </p:sp>
      <p:sp>
        <p:nvSpPr>
          <p:cNvPr id="116" name="Google Shape;116;p33"/>
          <p:cNvSpPr/>
          <p:nvPr/>
        </p:nvSpPr>
        <p:spPr>
          <a:xfrm>
            <a:off x="385924" y="2510466"/>
            <a:ext cx="1409100" cy="5841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Estadística Descriptiva</a:t>
            </a:r>
            <a:endParaRPr sz="1100">
              <a:solidFill>
                <a:srgbClr val="FFFFFF"/>
              </a:solidFill>
              <a:latin typeface="DM Sans"/>
              <a:ea typeface="DM Sans"/>
              <a:cs typeface="DM Sans"/>
              <a:sym typeface="DM Sans"/>
            </a:endParaRPr>
          </a:p>
        </p:txBody>
      </p:sp>
      <p:sp>
        <p:nvSpPr>
          <p:cNvPr id="117" name="Google Shape;117;p33"/>
          <p:cNvSpPr/>
          <p:nvPr/>
        </p:nvSpPr>
        <p:spPr>
          <a:xfrm>
            <a:off x="5256804" y="1471374"/>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Cualitativas</a:t>
            </a:r>
            <a:endParaRPr sz="1100">
              <a:solidFill>
                <a:srgbClr val="222222"/>
              </a:solidFill>
              <a:latin typeface="DM Sans"/>
              <a:ea typeface="DM Sans"/>
              <a:cs typeface="DM Sans"/>
              <a:sym typeface="DM Sans"/>
            </a:endParaRPr>
          </a:p>
        </p:txBody>
      </p:sp>
      <p:cxnSp>
        <p:nvCxnSpPr>
          <p:cNvPr id="118" name="Google Shape;118;p33"/>
          <p:cNvCxnSpPr>
            <a:stCxn id="116" idx="3"/>
            <a:endCxn id="115" idx="1"/>
          </p:cNvCxnSpPr>
          <p:nvPr/>
        </p:nvCxnSpPr>
        <p:spPr>
          <a:xfrm flipH="1" rot="10800000">
            <a:off x="1795024" y="457716"/>
            <a:ext cx="1354200" cy="2344800"/>
          </a:xfrm>
          <a:prstGeom prst="bentConnector3">
            <a:avLst>
              <a:gd fmla="val 49996" name="adj1"/>
            </a:avLst>
          </a:prstGeom>
          <a:noFill/>
          <a:ln>
            <a:noFill/>
          </a:ln>
        </p:spPr>
      </p:cxnSp>
      <p:sp>
        <p:nvSpPr>
          <p:cNvPr id="119" name="Google Shape;119;p33"/>
          <p:cNvSpPr/>
          <p:nvPr/>
        </p:nvSpPr>
        <p:spPr>
          <a:xfrm>
            <a:off x="3149125" y="781000"/>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EDA</a:t>
            </a:r>
            <a:endParaRPr sz="1100">
              <a:solidFill>
                <a:srgbClr val="222222"/>
              </a:solidFill>
              <a:latin typeface="DM Sans"/>
              <a:ea typeface="DM Sans"/>
              <a:cs typeface="DM Sans"/>
              <a:sym typeface="DM Sans"/>
            </a:endParaRPr>
          </a:p>
        </p:txBody>
      </p:sp>
      <p:sp>
        <p:nvSpPr>
          <p:cNvPr id="120" name="Google Shape;120;p33"/>
          <p:cNvSpPr/>
          <p:nvPr/>
        </p:nvSpPr>
        <p:spPr>
          <a:xfrm>
            <a:off x="3149125" y="1315525"/>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Tipos de variables</a:t>
            </a:r>
            <a:endParaRPr sz="1100">
              <a:solidFill>
                <a:srgbClr val="222222"/>
              </a:solidFill>
              <a:latin typeface="DM Sans"/>
              <a:ea typeface="DM Sans"/>
              <a:cs typeface="DM Sans"/>
              <a:sym typeface="DM Sans"/>
            </a:endParaRPr>
          </a:p>
        </p:txBody>
      </p:sp>
      <p:sp>
        <p:nvSpPr>
          <p:cNvPr id="121" name="Google Shape;121;p33"/>
          <p:cNvSpPr/>
          <p:nvPr/>
        </p:nvSpPr>
        <p:spPr>
          <a:xfrm>
            <a:off x="5256804" y="95751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Cuantitativas</a:t>
            </a:r>
            <a:endParaRPr sz="1100">
              <a:solidFill>
                <a:srgbClr val="222222"/>
              </a:solidFill>
              <a:latin typeface="DM Sans"/>
              <a:ea typeface="DM Sans"/>
              <a:cs typeface="DM Sans"/>
              <a:sym typeface="DM Sans"/>
            </a:endParaRPr>
          </a:p>
        </p:txBody>
      </p:sp>
      <p:sp>
        <p:nvSpPr>
          <p:cNvPr id="122" name="Google Shape;122;p33"/>
          <p:cNvSpPr/>
          <p:nvPr/>
        </p:nvSpPr>
        <p:spPr>
          <a:xfrm>
            <a:off x="3149125" y="2753788"/>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Medidas de resumen</a:t>
            </a:r>
            <a:endParaRPr sz="1100">
              <a:solidFill>
                <a:srgbClr val="222222"/>
              </a:solidFill>
              <a:latin typeface="DM Sans"/>
              <a:ea typeface="DM Sans"/>
              <a:cs typeface="DM Sans"/>
              <a:sym typeface="DM Sans"/>
            </a:endParaRPr>
          </a:p>
        </p:txBody>
      </p:sp>
      <p:sp>
        <p:nvSpPr>
          <p:cNvPr id="123" name="Google Shape;123;p33"/>
          <p:cNvSpPr/>
          <p:nvPr/>
        </p:nvSpPr>
        <p:spPr>
          <a:xfrm>
            <a:off x="5256804" y="242261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Mediana</a:t>
            </a:r>
            <a:endParaRPr sz="1100">
              <a:solidFill>
                <a:srgbClr val="222222"/>
              </a:solidFill>
              <a:latin typeface="DM Sans"/>
              <a:ea typeface="DM Sans"/>
              <a:cs typeface="DM Sans"/>
              <a:sym typeface="DM Sans"/>
            </a:endParaRPr>
          </a:p>
        </p:txBody>
      </p:sp>
      <p:sp>
        <p:nvSpPr>
          <p:cNvPr id="124" name="Google Shape;124;p33"/>
          <p:cNvSpPr/>
          <p:nvPr/>
        </p:nvSpPr>
        <p:spPr>
          <a:xfrm>
            <a:off x="5256804" y="198526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Media</a:t>
            </a:r>
            <a:endParaRPr sz="1100">
              <a:solidFill>
                <a:srgbClr val="222222"/>
              </a:solidFill>
              <a:latin typeface="DM Sans"/>
              <a:ea typeface="DM Sans"/>
              <a:cs typeface="DM Sans"/>
              <a:sym typeface="DM Sans"/>
            </a:endParaRPr>
          </a:p>
        </p:txBody>
      </p:sp>
      <p:sp>
        <p:nvSpPr>
          <p:cNvPr id="125" name="Google Shape;125;p33"/>
          <p:cNvSpPr/>
          <p:nvPr/>
        </p:nvSpPr>
        <p:spPr>
          <a:xfrm>
            <a:off x="5256804" y="285996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Cuartiles</a:t>
            </a:r>
            <a:endParaRPr sz="1100">
              <a:solidFill>
                <a:srgbClr val="222222"/>
              </a:solidFill>
              <a:latin typeface="DM Sans"/>
              <a:ea typeface="DM Sans"/>
              <a:cs typeface="DM Sans"/>
              <a:sym typeface="DM Sans"/>
            </a:endParaRPr>
          </a:p>
        </p:txBody>
      </p:sp>
      <p:sp>
        <p:nvSpPr>
          <p:cNvPr id="126" name="Google Shape;126;p33"/>
          <p:cNvSpPr/>
          <p:nvPr/>
        </p:nvSpPr>
        <p:spPr>
          <a:xfrm>
            <a:off x="5256804" y="329729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Moda</a:t>
            </a:r>
            <a:endParaRPr sz="1100">
              <a:solidFill>
                <a:srgbClr val="222222"/>
              </a:solidFill>
              <a:latin typeface="DM Sans"/>
              <a:ea typeface="DM Sans"/>
              <a:cs typeface="DM Sans"/>
              <a:sym typeface="DM Sans"/>
            </a:endParaRPr>
          </a:p>
        </p:txBody>
      </p:sp>
      <p:sp>
        <p:nvSpPr>
          <p:cNvPr id="127" name="Google Shape;127;p33"/>
          <p:cNvSpPr/>
          <p:nvPr/>
        </p:nvSpPr>
        <p:spPr>
          <a:xfrm>
            <a:off x="5256804" y="373464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Varianza y desviación estándar</a:t>
            </a:r>
            <a:endParaRPr sz="1100">
              <a:solidFill>
                <a:srgbClr val="222222"/>
              </a:solidFill>
              <a:latin typeface="DM Sans"/>
              <a:ea typeface="DM Sans"/>
              <a:cs typeface="DM Sans"/>
              <a:sym typeface="DM Sans"/>
            </a:endParaRPr>
          </a:p>
        </p:txBody>
      </p:sp>
      <p:sp>
        <p:nvSpPr>
          <p:cNvPr id="128" name="Google Shape;128;p33"/>
          <p:cNvSpPr/>
          <p:nvPr/>
        </p:nvSpPr>
        <p:spPr>
          <a:xfrm>
            <a:off x="3149115" y="4304825"/>
            <a:ext cx="1607700" cy="5841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Distribución de las variables</a:t>
            </a:r>
            <a:endParaRPr sz="1100">
              <a:solidFill>
                <a:srgbClr val="222222"/>
              </a:solidFill>
              <a:latin typeface="DM Sans"/>
              <a:ea typeface="DM Sans"/>
              <a:cs typeface="DM Sans"/>
              <a:sym typeface="DM Sans"/>
            </a:endParaRPr>
          </a:p>
        </p:txBody>
      </p:sp>
      <p:sp>
        <p:nvSpPr>
          <p:cNvPr id="129" name="Google Shape;129;p33"/>
          <p:cNvSpPr/>
          <p:nvPr/>
        </p:nvSpPr>
        <p:spPr>
          <a:xfrm>
            <a:off x="5256804" y="4248524"/>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Uniforme</a:t>
            </a:r>
            <a:endParaRPr sz="1100">
              <a:solidFill>
                <a:srgbClr val="222222"/>
              </a:solidFill>
              <a:latin typeface="DM Sans"/>
              <a:ea typeface="DM Sans"/>
              <a:cs typeface="DM Sans"/>
              <a:sym typeface="DM Sans"/>
            </a:endParaRPr>
          </a:p>
        </p:txBody>
      </p:sp>
      <p:sp>
        <p:nvSpPr>
          <p:cNvPr id="130" name="Google Shape;130;p33"/>
          <p:cNvSpPr/>
          <p:nvPr/>
        </p:nvSpPr>
        <p:spPr>
          <a:xfrm>
            <a:off x="5256804" y="476239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Normal</a:t>
            </a:r>
            <a:endParaRPr sz="1100">
              <a:solidFill>
                <a:srgbClr val="222222"/>
              </a:solidFill>
              <a:latin typeface="DM Sans"/>
              <a:ea typeface="DM Sans"/>
              <a:cs typeface="DM Sans"/>
              <a:sym typeface="DM Sans"/>
            </a:endParaRPr>
          </a:p>
        </p:txBody>
      </p:sp>
      <p:cxnSp>
        <p:nvCxnSpPr>
          <p:cNvPr id="131" name="Google Shape;131;p33"/>
          <p:cNvCxnSpPr>
            <a:stCxn id="116" idx="3"/>
            <a:endCxn id="119" idx="1"/>
          </p:cNvCxnSpPr>
          <p:nvPr/>
        </p:nvCxnSpPr>
        <p:spPr>
          <a:xfrm flipH="1" rot="10800000">
            <a:off x="1795024" y="992316"/>
            <a:ext cx="1354200" cy="1810200"/>
          </a:xfrm>
          <a:prstGeom prst="bentConnector3">
            <a:avLst>
              <a:gd fmla="val 49996" name="adj1"/>
            </a:avLst>
          </a:prstGeom>
          <a:noFill/>
          <a:ln>
            <a:noFill/>
          </a:ln>
        </p:spPr>
      </p:cxnSp>
      <p:cxnSp>
        <p:nvCxnSpPr>
          <p:cNvPr id="132" name="Google Shape;132;p33"/>
          <p:cNvCxnSpPr>
            <a:stCxn id="116" idx="3"/>
            <a:endCxn id="122" idx="1"/>
          </p:cNvCxnSpPr>
          <p:nvPr/>
        </p:nvCxnSpPr>
        <p:spPr>
          <a:xfrm>
            <a:off x="1795024" y="2802516"/>
            <a:ext cx="1354200" cy="162600"/>
          </a:xfrm>
          <a:prstGeom prst="bentConnector3">
            <a:avLst>
              <a:gd fmla="val 49996" name="adj1"/>
            </a:avLst>
          </a:prstGeom>
          <a:noFill/>
          <a:ln>
            <a:noFill/>
          </a:ln>
        </p:spPr>
      </p:cxnSp>
      <p:cxnSp>
        <p:nvCxnSpPr>
          <p:cNvPr id="133" name="Google Shape;133;p33"/>
          <p:cNvCxnSpPr>
            <a:stCxn id="116" idx="3"/>
            <a:endCxn id="128" idx="1"/>
          </p:cNvCxnSpPr>
          <p:nvPr/>
        </p:nvCxnSpPr>
        <p:spPr>
          <a:xfrm>
            <a:off x="1795024" y="2802516"/>
            <a:ext cx="1354200" cy="1794300"/>
          </a:xfrm>
          <a:prstGeom prst="bentConnector3">
            <a:avLst>
              <a:gd fmla="val 49996" name="adj1"/>
            </a:avLst>
          </a:prstGeom>
          <a:noFill/>
          <a:ln>
            <a:noFill/>
          </a:ln>
        </p:spPr>
      </p:cxnSp>
      <p:cxnSp>
        <p:nvCxnSpPr>
          <p:cNvPr id="134" name="Google Shape;134;p33"/>
          <p:cNvCxnSpPr>
            <a:stCxn id="120" idx="3"/>
            <a:endCxn id="121" idx="1"/>
          </p:cNvCxnSpPr>
          <p:nvPr/>
        </p:nvCxnSpPr>
        <p:spPr>
          <a:xfrm flipH="1" rot="10800000">
            <a:off x="4756825" y="1123225"/>
            <a:ext cx="500100" cy="4035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35" name="Google Shape;135;p33"/>
          <p:cNvCxnSpPr>
            <a:stCxn id="120" idx="3"/>
            <a:endCxn id="117" idx="1"/>
          </p:cNvCxnSpPr>
          <p:nvPr/>
        </p:nvCxnSpPr>
        <p:spPr>
          <a:xfrm>
            <a:off x="4756825" y="1526725"/>
            <a:ext cx="500100" cy="1101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36" name="Google Shape;136;p33"/>
          <p:cNvCxnSpPr>
            <a:stCxn id="122" idx="3"/>
            <a:endCxn id="124" idx="1"/>
          </p:cNvCxnSpPr>
          <p:nvPr/>
        </p:nvCxnSpPr>
        <p:spPr>
          <a:xfrm flipH="1" rot="10800000">
            <a:off x="4756825" y="2150788"/>
            <a:ext cx="500100" cy="8142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37" name="Google Shape;137;p33"/>
          <p:cNvCxnSpPr>
            <a:stCxn id="122" idx="3"/>
            <a:endCxn id="123" idx="1"/>
          </p:cNvCxnSpPr>
          <p:nvPr/>
        </p:nvCxnSpPr>
        <p:spPr>
          <a:xfrm flipH="1" rot="10800000">
            <a:off x="4756825" y="2588188"/>
            <a:ext cx="500100" cy="3768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38" name="Google Shape;138;p33"/>
          <p:cNvCxnSpPr>
            <a:stCxn id="122" idx="3"/>
            <a:endCxn id="125" idx="1"/>
          </p:cNvCxnSpPr>
          <p:nvPr/>
        </p:nvCxnSpPr>
        <p:spPr>
          <a:xfrm>
            <a:off x="4756825" y="2964988"/>
            <a:ext cx="500100" cy="606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39" name="Google Shape;139;p33"/>
          <p:cNvCxnSpPr>
            <a:stCxn id="122" idx="3"/>
            <a:endCxn id="126" idx="1"/>
          </p:cNvCxnSpPr>
          <p:nvPr/>
        </p:nvCxnSpPr>
        <p:spPr>
          <a:xfrm>
            <a:off x="4756825" y="2964988"/>
            <a:ext cx="500100" cy="4980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40" name="Google Shape;140;p33"/>
          <p:cNvCxnSpPr>
            <a:stCxn id="122" idx="3"/>
            <a:endCxn id="127" idx="1"/>
          </p:cNvCxnSpPr>
          <p:nvPr/>
        </p:nvCxnSpPr>
        <p:spPr>
          <a:xfrm>
            <a:off x="4756825" y="2964988"/>
            <a:ext cx="500100" cy="9354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141" name="Google Shape;141;p33"/>
          <p:cNvCxnSpPr>
            <a:stCxn id="128" idx="3"/>
            <a:endCxn id="129" idx="1"/>
          </p:cNvCxnSpPr>
          <p:nvPr/>
        </p:nvCxnSpPr>
        <p:spPr>
          <a:xfrm flipH="1" rot="10800000">
            <a:off x="4756815" y="4414175"/>
            <a:ext cx="500100" cy="182700"/>
          </a:xfrm>
          <a:prstGeom prst="bentConnector3">
            <a:avLst>
              <a:gd fmla="val 49989" name="adj1"/>
            </a:avLst>
          </a:prstGeom>
          <a:noFill/>
          <a:ln cap="flat" cmpd="sng" w="9525">
            <a:solidFill>
              <a:srgbClr val="CCCCCC"/>
            </a:solidFill>
            <a:prstDash val="solid"/>
            <a:round/>
            <a:headEnd len="med" w="med" type="none"/>
            <a:tailEnd len="med" w="med" type="oval"/>
          </a:ln>
        </p:spPr>
      </p:cxnSp>
      <p:cxnSp>
        <p:nvCxnSpPr>
          <p:cNvPr id="142" name="Google Shape;142;p33"/>
          <p:cNvCxnSpPr>
            <a:stCxn id="128" idx="3"/>
            <a:endCxn id="130" idx="1"/>
          </p:cNvCxnSpPr>
          <p:nvPr/>
        </p:nvCxnSpPr>
        <p:spPr>
          <a:xfrm>
            <a:off x="4756815" y="4596875"/>
            <a:ext cx="500100" cy="331200"/>
          </a:xfrm>
          <a:prstGeom prst="bentConnector3">
            <a:avLst>
              <a:gd fmla="val 49989" name="adj1"/>
            </a:avLst>
          </a:prstGeom>
          <a:noFill/>
          <a:ln cap="flat" cmpd="sng" w="9525">
            <a:solidFill>
              <a:srgbClr val="CCCCCC"/>
            </a:solidFill>
            <a:prstDash val="solid"/>
            <a:round/>
            <a:headEnd len="med" w="med" type="none"/>
            <a:tailEnd len="med" w="med" type="oval"/>
          </a:ln>
        </p:spPr>
      </p:cxnSp>
      <p:sp>
        <p:nvSpPr>
          <p:cNvPr id="143" name="Google Shape;143;p33"/>
          <p:cNvSpPr txBox="1"/>
          <p:nvPr/>
        </p:nvSpPr>
        <p:spPr>
          <a:xfrm>
            <a:off x="684275" y="4577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4" name="Google Shape;144;p33" title="ícono de mapa de contenidos"/>
          <p:cNvPicPr preferRelativeResize="0"/>
          <p:nvPr/>
        </p:nvPicPr>
        <p:blipFill>
          <a:blip r:embed="rId3">
            <a:alphaModFix/>
          </a:blip>
          <a:stretch>
            <a:fillRect/>
          </a:stretch>
        </p:blipFill>
        <p:spPr>
          <a:xfrm>
            <a:off x="385925" y="522969"/>
            <a:ext cx="300600"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69"/>
          <p:cNvGrpSpPr/>
          <p:nvPr/>
        </p:nvGrpSpPr>
        <p:grpSpPr>
          <a:xfrm>
            <a:off x="457338" y="468286"/>
            <a:ext cx="431100" cy="431100"/>
            <a:chOff x="4616400" y="1950761"/>
            <a:chExt cx="431100" cy="431100"/>
          </a:xfrm>
        </p:grpSpPr>
        <p:sp>
          <p:nvSpPr>
            <p:cNvPr id="427" name="Google Shape;427;p6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29" name="Google Shape;429;p69"/>
          <p:cNvSpPr txBox="1"/>
          <p:nvPr/>
        </p:nvSpPr>
        <p:spPr>
          <a:xfrm>
            <a:off x="429750" y="1636875"/>
            <a:ext cx="8284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Si sumo, resto o promedio los valores, ¿tiene sentido el resultado?</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 Cuando la respuesta es “no” para todos los casos, entonces la variable es categórica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430" name="Google Shape;430;p69"/>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431" name="Google Shape;431;p6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nvSpPr>
        <p:spPr>
          <a:xfrm>
            <a:off x="473350" y="1824750"/>
            <a:ext cx="7169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lt1"/>
                </a:solidFill>
                <a:latin typeface="DM Sans"/>
                <a:ea typeface="DM Sans"/>
                <a:cs typeface="DM Sans"/>
                <a:sym typeface="DM Sans"/>
              </a:rPr>
              <a:t>En general los lenguajes de programación ofrecen herramientas para detectar los tipos de variables automáticamente, pero no está de más verificarlos siempre a conciencia, en especial para detectar los casos que se muestran a continuación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grpSp>
        <p:nvGrpSpPr>
          <p:cNvPr id="437" name="Google Shape;437;p70"/>
          <p:cNvGrpSpPr/>
          <p:nvPr/>
        </p:nvGrpSpPr>
        <p:grpSpPr>
          <a:xfrm>
            <a:off x="457338" y="468286"/>
            <a:ext cx="431100" cy="431100"/>
            <a:chOff x="4616400" y="1950761"/>
            <a:chExt cx="431100" cy="431100"/>
          </a:xfrm>
        </p:grpSpPr>
        <p:sp>
          <p:nvSpPr>
            <p:cNvPr id="438" name="Google Shape;438;p7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7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40" name="Google Shape;440;p70"/>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441" name="Google Shape;441;p7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1"/>
          <p:cNvSpPr txBox="1"/>
          <p:nvPr/>
        </p:nvSpPr>
        <p:spPr>
          <a:xfrm>
            <a:off x="683425" y="1530300"/>
            <a:ext cx="3663600" cy="2688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Son el análogo de los tipos de datos Booleanos o lógicos.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Tienen como valores posibles verdadero (True) y falso (False) y puede utilizarse para operaciones particulares.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A los efectos del análisis estadístico, siguen siendo una variable categórica.</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47" name="Google Shape;447;p71"/>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lógicas</a:t>
            </a:r>
            <a:endParaRPr b="1" sz="4000">
              <a:solidFill>
                <a:schemeClr val="dk1"/>
              </a:solidFill>
              <a:latin typeface="DM Sans"/>
              <a:ea typeface="DM Sans"/>
              <a:cs typeface="DM Sans"/>
              <a:sym typeface="DM Sans"/>
            </a:endParaRPr>
          </a:p>
        </p:txBody>
      </p:sp>
      <p:pic>
        <p:nvPicPr>
          <p:cNvPr id="448" name="Google Shape;448;p71"/>
          <p:cNvPicPr preferRelativeResize="0"/>
          <p:nvPr/>
        </p:nvPicPr>
        <p:blipFill>
          <a:blip r:embed="rId3">
            <a:alphaModFix/>
          </a:blip>
          <a:stretch>
            <a:fillRect/>
          </a:stretch>
        </p:blipFill>
        <p:spPr>
          <a:xfrm>
            <a:off x="4741550" y="1763200"/>
            <a:ext cx="3846799" cy="1859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nvSpPr>
        <p:spPr>
          <a:xfrm>
            <a:off x="666700" y="2032100"/>
            <a:ext cx="3663600" cy="2688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Pueden ser numéricas o de texto, pero no tienen sentido ni para sumarse, restarse o promediarse ni para contarse.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Ejemplos típicos:</a:t>
            </a:r>
            <a:r>
              <a:rPr lang="es" sz="1350">
                <a:solidFill>
                  <a:schemeClr val="dk1"/>
                </a:solidFill>
                <a:latin typeface="DM Sans"/>
                <a:ea typeface="DM Sans"/>
                <a:cs typeface="DM Sans"/>
                <a:sym typeface="DM Sans"/>
              </a:rPr>
              <a:t> los números de documento, identificación personal o fiscal, los números de serie de producto, entre otros.</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54" name="Google Shape;454;p72"/>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t>
            </a:r>
            <a:r>
              <a:rPr b="1" lang="es" sz="4000">
                <a:solidFill>
                  <a:schemeClr val="dk1"/>
                </a:solidFill>
                <a:latin typeface="DM Sans"/>
                <a:ea typeface="DM Sans"/>
                <a:cs typeface="DM Sans"/>
                <a:sym typeface="DM Sans"/>
              </a:rPr>
              <a:t>ariables de alta cardinalidad y metadatos</a:t>
            </a:r>
            <a:endParaRPr b="1" sz="4000">
              <a:solidFill>
                <a:schemeClr val="dk1"/>
              </a:solidFill>
              <a:latin typeface="DM Sans"/>
              <a:ea typeface="DM Sans"/>
              <a:cs typeface="DM Sans"/>
              <a:sym typeface="DM Sans"/>
            </a:endParaRPr>
          </a:p>
        </p:txBody>
      </p:sp>
      <p:pic>
        <p:nvPicPr>
          <p:cNvPr id="455" name="Google Shape;455;p72"/>
          <p:cNvPicPr preferRelativeResize="0"/>
          <p:nvPr/>
        </p:nvPicPr>
        <p:blipFill>
          <a:blip r:embed="rId3">
            <a:alphaModFix/>
          </a:blip>
          <a:stretch>
            <a:fillRect/>
          </a:stretch>
        </p:blipFill>
        <p:spPr>
          <a:xfrm>
            <a:off x="5052000" y="1969500"/>
            <a:ext cx="2329325" cy="2329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3"/>
          <p:cNvSpPr txBox="1"/>
          <p:nvPr/>
        </p:nvSpPr>
        <p:spPr>
          <a:xfrm>
            <a:off x="666700" y="2032100"/>
            <a:ext cx="3663600" cy="32952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Más que categorizar o cuantificar una porción de todo el conocimiento que tenemos acerca de un elemento, los identifican de alguna manera.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Ayudan a localizar a un elemento, indispensable para su almacenamiento y manipulación en BBDD, pero no tienen utilidad práctica a fines estadísticos.</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61" name="Google Shape;461;p73"/>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de alta cardinalidad y metadatos</a:t>
            </a:r>
            <a:endParaRPr b="1" sz="4000">
              <a:solidFill>
                <a:schemeClr val="dk1"/>
              </a:solidFill>
              <a:latin typeface="DM Sans"/>
              <a:ea typeface="DM Sans"/>
              <a:cs typeface="DM Sans"/>
              <a:sym typeface="DM Sans"/>
            </a:endParaRPr>
          </a:p>
        </p:txBody>
      </p:sp>
      <p:sp>
        <p:nvSpPr>
          <p:cNvPr id="462" name="Google Shape;462;p73"/>
          <p:cNvSpPr txBox="1"/>
          <p:nvPr/>
        </p:nvSpPr>
        <p:spPr>
          <a:xfrm>
            <a:off x="4733700" y="2074125"/>
            <a:ext cx="30000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chemeClr val="dk1"/>
                </a:solidFill>
                <a:latin typeface="DM Sans"/>
                <a:ea typeface="DM Sans"/>
                <a:cs typeface="DM Sans"/>
                <a:sym typeface="DM Sans"/>
              </a:rPr>
              <a:t>Cuando la variable cumple la función de describir o brindar información acerca del dato en cuestión, es un metadato.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4"/>
          <p:cNvSpPr txBox="1"/>
          <p:nvPr/>
        </p:nvSpPr>
        <p:spPr>
          <a:xfrm>
            <a:off x="666700" y="2032100"/>
            <a:ext cx="3814200" cy="32778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 partir de su cardinalidad: medida de cuántos datos distintos existen para una variable.</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lenguajes de programación calculan la cardinalidad de la variable en relación a la cantidad de elementos.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cardinalidad de una variable es cercana a la cantidad de elementos, entonces es posible que la variable sea un metadato.</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68" name="Google Shape;468;p74"/>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identificar metadatos?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69" name="Google Shape;469;p74"/>
          <p:cNvPicPr preferRelativeResize="0"/>
          <p:nvPr/>
        </p:nvPicPr>
        <p:blipFill>
          <a:blip r:embed="rId3">
            <a:alphaModFix/>
          </a:blip>
          <a:stretch>
            <a:fillRect/>
          </a:stretch>
        </p:blipFill>
        <p:spPr>
          <a:xfrm>
            <a:off x="5471725" y="2102525"/>
            <a:ext cx="1905000" cy="190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75" name="Google Shape;475;p7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Medidas de </a:t>
            </a:r>
            <a:r>
              <a:rPr b="1" lang="es" sz="4000">
                <a:solidFill>
                  <a:srgbClr val="EA90FF"/>
                </a:solidFill>
                <a:latin typeface="DM Sans"/>
                <a:ea typeface="DM Sans"/>
                <a:cs typeface="DM Sans"/>
                <a:sym typeface="DM Sans"/>
              </a:rPr>
              <a:t>resumen</a:t>
            </a:r>
            <a:endParaRPr b="1" sz="4000">
              <a:solidFill>
                <a:srgbClr val="EA90FF"/>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7"/>
          <p:cNvSpPr txBox="1"/>
          <p:nvPr/>
        </p:nvSpPr>
        <p:spPr>
          <a:xfrm>
            <a:off x="666700" y="2032100"/>
            <a:ext cx="3814200" cy="32778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 partir de su cardinalidad: medida de cuántos datos distintos existen para una variable.</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lenguajes de programación calculan la cardinalidad de la variable en relación a la cantidad de elementos.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cardinalidad de una variable es cercana a la cantidad de elementos, entonces es posible que la variable sea un metadato.</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86" name="Google Shape;486;p77"/>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identificar metadatos?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87" name="Google Shape;487;p77"/>
          <p:cNvPicPr preferRelativeResize="0"/>
          <p:nvPr/>
        </p:nvPicPr>
        <p:blipFill>
          <a:blip r:embed="rId3">
            <a:alphaModFix/>
          </a:blip>
          <a:stretch>
            <a:fillRect/>
          </a:stretch>
        </p:blipFill>
        <p:spPr>
          <a:xfrm>
            <a:off x="5471725" y="2102525"/>
            <a:ext cx="1905000" cy="190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nvSpPr>
        <p:spPr>
          <a:xfrm>
            <a:off x="666700" y="2032100"/>
            <a:ext cx="3814200" cy="31671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Nos toca echar un vistazo a las variables para poder interpretar las características del conjunto de datos y así obtener conclusiones preliminares.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Pueden servir para la toma de decisiones en cuanto a qué algoritmos aplicar o qué consideraciones tomar con respecto a los datos.</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93" name="Google Shape;493;p78"/>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Algunas observaciones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4"/>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Repaso en Kahoot</a:t>
            </a:r>
            <a:endParaRPr b="1" sz="4000">
              <a:latin typeface="DM Sans"/>
              <a:ea typeface="DM Sans"/>
              <a:cs typeface="DM Sans"/>
              <a:sym typeface="DM Sans"/>
            </a:endParaRPr>
          </a:p>
        </p:txBody>
      </p:sp>
      <p:pic>
        <p:nvPicPr>
          <p:cNvPr id="150" name="Google Shape;150;p34"/>
          <p:cNvPicPr preferRelativeResize="0"/>
          <p:nvPr/>
        </p:nvPicPr>
        <p:blipFill>
          <a:blip r:embed="rId3">
            <a:alphaModFix/>
          </a:blip>
          <a:stretch>
            <a:fillRect/>
          </a:stretch>
        </p:blipFill>
        <p:spPr>
          <a:xfrm>
            <a:off x="2226764" y="1862125"/>
            <a:ext cx="4690476" cy="159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9"/>
          <p:cNvSpPr txBox="1"/>
          <p:nvPr/>
        </p:nvSpPr>
        <p:spPr>
          <a:xfrm>
            <a:off x="666700" y="2032100"/>
            <a:ext cx="3814200" cy="24501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Calcular el promedio para entender cuál es el salario más representativo para la población es una mala elección, ya que sería el equivalente a medir el promedio de las alturas de una salita de niños de jardín…</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¡junto con algunos jugadores de básquet!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99" name="Google Shape;499;p79"/>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Algunas observaciones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00" name="Google Shape;500;p79"/>
          <p:cNvPicPr preferRelativeResize="0"/>
          <p:nvPr/>
        </p:nvPicPr>
        <p:blipFill>
          <a:blip r:embed="rId3">
            <a:alphaModFix/>
          </a:blip>
          <a:stretch>
            <a:fillRect/>
          </a:stretch>
        </p:blipFill>
        <p:spPr>
          <a:xfrm>
            <a:off x="4881050" y="1563325"/>
            <a:ext cx="356235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nvSpPr>
        <p:spPr>
          <a:xfrm>
            <a:off x="1461300" y="2018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a:t>
            </a:r>
            <a:r>
              <a:rPr b="1" lang="es" sz="4000">
                <a:solidFill>
                  <a:schemeClr val="dk1"/>
                </a:solidFill>
                <a:latin typeface="DM Sans"/>
                <a:ea typeface="DM Sans"/>
                <a:cs typeface="DM Sans"/>
                <a:sym typeface="DM Sans"/>
              </a:rPr>
              <a:t>edidas de resumen para variables cuantitativas</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1"/>
          <p:cNvSpPr txBox="1"/>
          <p:nvPr/>
        </p:nvSpPr>
        <p:spPr>
          <a:xfrm>
            <a:off x="666700" y="2032100"/>
            <a:ext cx="4065000" cy="31845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suma de todos los valores dividida entre la cantidad de datos.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En fórmula 👉</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número n representa la cantidad de valores. El número i representa un índice que va desde 1 hasta n. El promedio se representa con </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11" name="Google Shape;511;p81"/>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Media o promedio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12" name="Google Shape;512;p81"/>
          <p:cNvPicPr preferRelativeResize="0"/>
          <p:nvPr/>
        </p:nvPicPr>
        <p:blipFill>
          <a:blip r:embed="rId3">
            <a:alphaModFix/>
          </a:blip>
          <a:stretch>
            <a:fillRect/>
          </a:stretch>
        </p:blipFill>
        <p:spPr>
          <a:xfrm>
            <a:off x="5660725" y="2100925"/>
            <a:ext cx="2512950" cy="1880050"/>
          </a:xfrm>
          <a:prstGeom prst="rect">
            <a:avLst/>
          </a:prstGeom>
          <a:noFill/>
          <a:ln>
            <a:noFill/>
          </a:ln>
        </p:spPr>
      </p:pic>
      <p:pic>
        <p:nvPicPr>
          <p:cNvPr id="513" name="Google Shape;513;p81"/>
          <p:cNvPicPr preferRelativeResize="0"/>
          <p:nvPr/>
        </p:nvPicPr>
        <p:blipFill>
          <a:blip r:embed="rId4">
            <a:alphaModFix/>
          </a:blip>
          <a:stretch>
            <a:fillRect/>
          </a:stretch>
        </p:blipFill>
        <p:spPr>
          <a:xfrm>
            <a:off x="2082624" y="2683025"/>
            <a:ext cx="1113363" cy="646300"/>
          </a:xfrm>
          <a:prstGeom prst="rect">
            <a:avLst/>
          </a:prstGeom>
          <a:noFill/>
          <a:ln>
            <a:noFill/>
          </a:ln>
        </p:spPr>
      </p:pic>
      <p:pic>
        <p:nvPicPr>
          <p:cNvPr id="514" name="Google Shape;514;p81"/>
          <p:cNvPicPr preferRelativeResize="0"/>
          <p:nvPr/>
        </p:nvPicPr>
        <p:blipFill>
          <a:blip r:embed="rId5">
            <a:alphaModFix/>
          </a:blip>
          <a:stretch>
            <a:fillRect/>
          </a:stretch>
        </p:blipFill>
        <p:spPr>
          <a:xfrm>
            <a:off x="2277825" y="3941975"/>
            <a:ext cx="646300" cy="646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2"/>
          <p:cNvSpPr txBox="1"/>
          <p:nvPr/>
        </p:nvSpPr>
        <p:spPr>
          <a:xfrm>
            <a:off x="683425" y="1446650"/>
            <a:ext cx="3245400" cy="2082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El promedio de las alturas de los niños de la salita de jardín es de 100 centímetros vs. promedio de las alturas de los jugadores de basquetbol es de 195 centímetros.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20" name="Google Shape;520;p82"/>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21" name="Google Shape;521;p82"/>
          <p:cNvPicPr preferRelativeResize="0"/>
          <p:nvPr/>
        </p:nvPicPr>
        <p:blipFill>
          <a:blip r:embed="rId3">
            <a:alphaModFix/>
          </a:blip>
          <a:stretch>
            <a:fillRect/>
          </a:stretch>
        </p:blipFill>
        <p:spPr>
          <a:xfrm>
            <a:off x="1293575" y="2831240"/>
            <a:ext cx="6949750" cy="1743210"/>
          </a:xfrm>
          <a:prstGeom prst="rect">
            <a:avLst/>
          </a:prstGeom>
          <a:noFill/>
          <a:ln cap="flat" cmpd="sng" w="19050">
            <a:solidFill>
              <a:srgbClr val="666666"/>
            </a:solidFill>
            <a:prstDash val="solid"/>
            <a:round/>
            <a:headEnd len="sm" w="sm" type="none"/>
            <a:tailEnd len="sm" w="sm" type="none"/>
          </a:ln>
        </p:spPr>
      </p:pic>
      <p:sp>
        <p:nvSpPr>
          <p:cNvPr id="522" name="Google Shape;522;p82"/>
          <p:cNvSpPr txBox="1"/>
          <p:nvPr/>
        </p:nvSpPr>
        <p:spPr>
          <a:xfrm>
            <a:off x="4491150" y="1446650"/>
            <a:ext cx="30000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chemeClr val="dk1"/>
                </a:solidFill>
                <a:latin typeface="DM Sans"/>
                <a:ea typeface="DM Sans"/>
                <a:cs typeface="DM Sans"/>
                <a:sym typeface="DM Sans"/>
              </a:rPr>
              <a:t>Con esto, podemos decir que en general las posiciones de los datos para los dos grupos son distintas entre sí.</a:t>
            </a:r>
            <a:endParaRPr sz="135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3"/>
          <p:cNvSpPr txBox="1"/>
          <p:nvPr/>
        </p:nvSpPr>
        <p:spPr>
          <a:xfrm>
            <a:off x="683425" y="1446650"/>
            <a:ext cx="3245400" cy="29280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Ordenar los datos de menor a mayor. Si hay valores repetidos, simplemente ponerlos la cantidad de veces que aparezcan.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Con los datos ordenados, ahora los contamos: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28" name="Google Shape;528;p83"/>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Mediana y cuartiles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29" name="Google Shape;529;p83"/>
          <p:cNvSpPr txBox="1"/>
          <p:nvPr/>
        </p:nvSpPr>
        <p:spPr>
          <a:xfrm>
            <a:off x="4491150" y="1446650"/>
            <a:ext cx="3385200" cy="30387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cantidad de datos es impar, busquemos el valor que está exactamente en la mitad de los datos. Esa es la mediana.</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cantidad de datos es par, habrá dos valores en el centro de los datos. Calculemos el promedio de estos dos valores. Esta será la mediana.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4"/>
          <p:cNvSpPr txBox="1"/>
          <p:nvPr/>
        </p:nvSpPr>
        <p:spPr>
          <a:xfrm>
            <a:off x="683425" y="1446650"/>
            <a:ext cx="3705600" cy="35343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a:t>
            </a:r>
            <a:endParaRPr sz="1350">
              <a:solidFill>
                <a:schemeClr val="dk1"/>
              </a:solidFill>
              <a:latin typeface="DM Sans"/>
              <a:ea typeface="DM Sans"/>
              <a:cs typeface="DM Sans"/>
              <a:sym typeface="DM Sans"/>
            </a:endParaRPr>
          </a:p>
          <a:p>
            <a:pPr indent="-314325" lvl="0" marL="9144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50% de los datos tiene valores &lt; a la mediana</a:t>
            </a:r>
            <a:endParaRPr sz="1350">
              <a:solidFill>
                <a:schemeClr val="dk1"/>
              </a:solidFill>
              <a:latin typeface="DM Sans"/>
              <a:ea typeface="DM Sans"/>
              <a:cs typeface="DM Sans"/>
              <a:sym typeface="DM Sans"/>
            </a:endParaRPr>
          </a:p>
          <a:p>
            <a:pPr indent="-314325" lvl="0" marL="9144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50% restante de los datos tiene valores &gt; a la mediana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valores que llegan: </a:t>
            </a:r>
            <a:endParaRPr sz="1350">
              <a:solidFill>
                <a:schemeClr val="dk1"/>
              </a:solidFill>
              <a:latin typeface="DM Sans"/>
              <a:ea typeface="DM Sans"/>
              <a:cs typeface="DM Sans"/>
              <a:sym typeface="DM Sans"/>
            </a:endParaRPr>
          </a:p>
          <a:p>
            <a:pPr indent="-314325" lvl="0" marL="914400" marR="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al 25% = primer cuartil</a:t>
            </a:r>
            <a:endParaRPr sz="1350">
              <a:solidFill>
                <a:schemeClr val="dk1"/>
              </a:solidFill>
              <a:latin typeface="DM Sans"/>
              <a:ea typeface="DM Sans"/>
              <a:cs typeface="DM Sans"/>
              <a:sym typeface="DM Sans"/>
            </a:endParaRPr>
          </a:p>
          <a:p>
            <a:pPr indent="-314325" lvl="0" marL="9144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al 75% = tercer cuartil</a:t>
            </a:r>
            <a:endParaRPr sz="1350">
              <a:solidFill>
                <a:schemeClr val="dk1"/>
              </a:solidFill>
              <a:latin typeface="DM Sans"/>
              <a:ea typeface="DM Sans"/>
              <a:cs typeface="DM Sans"/>
              <a:sym typeface="DM Sans"/>
            </a:endParaRPr>
          </a:p>
          <a:p>
            <a:pPr indent="-314325" lvl="0" marL="9144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mediana es equivalente a las dos cuartas partes de los datos = segundo cuartil</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35" name="Google Shape;535;p84"/>
          <p:cNvSpPr txBox="1"/>
          <p:nvPr/>
        </p:nvSpPr>
        <p:spPr>
          <a:xfrm>
            <a:off x="725225" y="7741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Mediana y cuartiles</a:t>
            </a:r>
            <a:endParaRPr b="1" sz="4000">
              <a:solidFill>
                <a:schemeClr val="dk1"/>
              </a:solidFill>
              <a:latin typeface="DM Sans"/>
              <a:ea typeface="DM Sans"/>
              <a:cs typeface="DM Sans"/>
              <a:sym typeface="DM Sans"/>
            </a:endParaRPr>
          </a:p>
        </p:txBody>
      </p:sp>
      <p:sp>
        <p:nvSpPr>
          <p:cNvPr id="536" name="Google Shape;536;p84"/>
          <p:cNvSpPr txBox="1"/>
          <p:nvPr/>
        </p:nvSpPr>
        <p:spPr>
          <a:xfrm>
            <a:off x="4848850" y="1446650"/>
            <a:ext cx="3579600" cy="136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La mediana es más comprensible cuando hablamos de salarios.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5"/>
          <p:cNvPicPr preferRelativeResize="0"/>
          <p:nvPr/>
        </p:nvPicPr>
        <p:blipFill>
          <a:blip r:embed="rId3">
            <a:alphaModFix/>
          </a:blip>
          <a:stretch>
            <a:fillRect/>
          </a:stretch>
        </p:blipFill>
        <p:spPr>
          <a:xfrm>
            <a:off x="683425" y="2990000"/>
            <a:ext cx="8208776" cy="2036475"/>
          </a:xfrm>
          <a:prstGeom prst="rect">
            <a:avLst/>
          </a:prstGeom>
          <a:noFill/>
          <a:ln cap="flat" cmpd="sng" w="19050">
            <a:solidFill>
              <a:srgbClr val="666666"/>
            </a:solidFill>
            <a:prstDash val="solid"/>
            <a:round/>
            <a:headEnd len="sm" w="sm" type="none"/>
            <a:tailEnd len="sm" w="sm" type="none"/>
          </a:ln>
        </p:spPr>
      </p:pic>
      <p:sp>
        <p:nvSpPr>
          <p:cNvPr id="542" name="Google Shape;542;p85"/>
          <p:cNvSpPr txBox="1"/>
          <p:nvPr/>
        </p:nvSpPr>
        <p:spPr>
          <a:xfrm>
            <a:off x="683425" y="1103750"/>
            <a:ext cx="3705600" cy="8703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chemeClr val="dk1"/>
                </a:solidFill>
                <a:latin typeface="DM Sans"/>
                <a:ea typeface="DM Sans"/>
                <a:cs typeface="DM Sans"/>
                <a:sym typeface="DM Sans"/>
              </a:rPr>
              <a:t>A partir de su uso, un % determinado de la población gana más o menos que determinado valor. </a:t>
            </a:r>
            <a:endParaRPr sz="1350">
              <a:solidFill>
                <a:schemeClr val="dk1"/>
              </a:solidFill>
              <a:latin typeface="DM Sans"/>
              <a:ea typeface="DM Sans"/>
              <a:cs typeface="DM Sans"/>
              <a:sym typeface="DM Sans"/>
            </a:endParaRPr>
          </a:p>
        </p:txBody>
      </p:sp>
      <p:sp>
        <p:nvSpPr>
          <p:cNvPr id="543" name="Google Shape;543;p85"/>
          <p:cNvSpPr txBox="1"/>
          <p:nvPr/>
        </p:nvSpPr>
        <p:spPr>
          <a:xfrm>
            <a:off x="725225" y="4312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544" name="Google Shape;544;p85"/>
          <p:cNvSpPr txBox="1"/>
          <p:nvPr/>
        </p:nvSpPr>
        <p:spPr>
          <a:xfrm>
            <a:off x="4815400" y="1103750"/>
            <a:ext cx="3579600" cy="256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Si este valor es igual, por ejemplo, a la canasta básica de consumo, entonces el porcentaje de la población que gane menos de este valor será considerada “por debajo de la línea de pobreza”, como un ejemplo de cómo se mide este indicador económico.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6"/>
          <p:cNvSpPr txBox="1"/>
          <p:nvPr/>
        </p:nvSpPr>
        <p:spPr>
          <a:xfrm>
            <a:off x="658325" y="1563725"/>
            <a:ext cx="3705600" cy="25782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Es el valor que aparece más frecuentemente en un conjunto de datos.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Se obtiene contando los datos y calculando cuál valor aparece más veces.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Puede servir tanto para variables cuantitativas como cuantitativas.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50" name="Google Shape;550;p86"/>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Moda</a:t>
            </a:r>
            <a:endParaRPr b="1" sz="4000">
              <a:solidFill>
                <a:schemeClr val="dk1"/>
              </a:solidFill>
              <a:latin typeface="DM Sans"/>
              <a:ea typeface="DM Sans"/>
              <a:cs typeface="DM Sans"/>
              <a:sym typeface="DM Sans"/>
            </a:endParaRPr>
          </a:p>
        </p:txBody>
      </p:sp>
      <p:pic>
        <p:nvPicPr>
          <p:cNvPr id="551" name="Google Shape;551;p86"/>
          <p:cNvPicPr preferRelativeResize="0"/>
          <p:nvPr/>
        </p:nvPicPr>
        <p:blipFill>
          <a:blip r:embed="rId3">
            <a:alphaModFix/>
          </a:blip>
          <a:stretch>
            <a:fillRect/>
          </a:stretch>
        </p:blipFill>
        <p:spPr>
          <a:xfrm>
            <a:off x="5387625" y="1755050"/>
            <a:ext cx="2932100" cy="2334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7"/>
          <p:cNvPicPr preferRelativeResize="0"/>
          <p:nvPr/>
        </p:nvPicPr>
        <p:blipFill>
          <a:blip r:embed="rId3">
            <a:alphaModFix/>
          </a:blip>
          <a:stretch>
            <a:fillRect/>
          </a:stretch>
        </p:blipFill>
        <p:spPr>
          <a:xfrm>
            <a:off x="1001963" y="1838629"/>
            <a:ext cx="7532525" cy="1889375"/>
          </a:xfrm>
          <a:prstGeom prst="rect">
            <a:avLst/>
          </a:prstGeom>
          <a:noFill/>
          <a:ln cap="flat" cmpd="sng" w="19050">
            <a:solidFill>
              <a:srgbClr val="666666"/>
            </a:solidFill>
            <a:prstDash val="solid"/>
            <a:round/>
            <a:headEnd len="sm" w="sm" type="none"/>
            <a:tailEnd len="sm" w="sm" type="none"/>
          </a:ln>
        </p:spPr>
      </p:pic>
      <p:sp>
        <p:nvSpPr>
          <p:cNvPr id="557" name="Google Shape;557;p87"/>
          <p:cNvSpPr txBox="1"/>
          <p:nvPr/>
        </p:nvSpPr>
        <p:spPr>
          <a:xfrm>
            <a:off x="920125"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
        <p:nvSpPr>
          <p:cNvPr id="558" name="Google Shape;558;p87"/>
          <p:cNvSpPr txBox="1"/>
          <p:nvPr/>
        </p:nvSpPr>
        <p:spPr>
          <a:xfrm>
            <a:off x="920125" y="10752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88"/>
          <p:cNvGrpSpPr/>
          <p:nvPr/>
        </p:nvGrpSpPr>
        <p:grpSpPr>
          <a:xfrm>
            <a:off x="473370" y="619431"/>
            <a:ext cx="738905" cy="738905"/>
            <a:chOff x="575612" y="1950748"/>
            <a:chExt cx="431100" cy="431100"/>
          </a:xfrm>
        </p:grpSpPr>
        <p:sp>
          <p:nvSpPr>
            <p:cNvPr id="564" name="Google Shape;564;p8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66" name="Google Shape;566;p8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67" name="Google Shape;567;p88"/>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un plantel de fútbol ¿cómo podrías representar que es un equipo joven?  </a:t>
            </a:r>
            <a:endParaRPr b="1" sz="2500">
              <a:solidFill>
                <a:srgbClr val="B7B7B7"/>
              </a:solidFill>
              <a:latin typeface="Helvetica Neue"/>
              <a:ea typeface="Helvetica Neue"/>
              <a:cs typeface="Helvetica Neue"/>
              <a:sym typeface="Helvetica Neue"/>
            </a:endParaRPr>
          </a:p>
        </p:txBody>
      </p:sp>
      <p:sp>
        <p:nvSpPr>
          <p:cNvPr id="568" name="Google Shape;568;p8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5"/>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a:t>
            </a:r>
            <a:r>
              <a:rPr b="1" lang="es" sz="4000">
                <a:solidFill>
                  <a:schemeClr val="lt1"/>
                </a:solidFill>
                <a:latin typeface="DM Sans"/>
                <a:ea typeface="DM Sans"/>
                <a:cs typeface="DM Sans"/>
                <a:sym typeface="DM Sans"/>
              </a:rPr>
              <a:t>ntroducción a la estadística descriptiva y tipos de </a:t>
            </a:r>
            <a:r>
              <a:rPr b="1" lang="es" sz="4000">
                <a:solidFill>
                  <a:srgbClr val="EA90FF"/>
                </a:solidFill>
                <a:latin typeface="DM Sans"/>
                <a:ea typeface="DM Sans"/>
                <a:cs typeface="DM Sans"/>
                <a:sym typeface="DM Sans"/>
              </a:rPr>
              <a:t>variables</a:t>
            </a:r>
            <a:r>
              <a:rPr b="1" lang="es" sz="4000">
                <a:solidFill>
                  <a:schemeClr val="lt1"/>
                </a:solidFill>
                <a:latin typeface="DM Sans"/>
                <a:ea typeface="DM Sans"/>
                <a:cs typeface="DM Sans"/>
                <a:sym typeface="DM Sans"/>
              </a:rPr>
              <a:t>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9"/>
          <p:cNvSpPr txBox="1"/>
          <p:nvPr/>
        </p:nvSpPr>
        <p:spPr>
          <a:xfrm>
            <a:off x="658325" y="1563725"/>
            <a:ext cx="3705600" cy="2688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Conociendo los valores de media, mediana y moda, podemos obtener un buen resumen acerca de la </a:t>
            </a:r>
            <a:r>
              <a:rPr b="1" lang="es" sz="1350">
                <a:solidFill>
                  <a:schemeClr val="dk1"/>
                </a:solidFill>
                <a:latin typeface="DM Sans"/>
                <a:ea typeface="DM Sans"/>
                <a:cs typeface="DM Sans"/>
                <a:sym typeface="DM Sans"/>
              </a:rPr>
              <a:t>posición de los datos.</a:t>
            </a:r>
            <a:endParaRPr b="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Datos homogéneos: están agrupados en general más </a:t>
            </a:r>
            <a:r>
              <a:rPr b="1" lang="es" sz="1350">
                <a:solidFill>
                  <a:schemeClr val="dk1"/>
                </a:solidFill>
                <a:latin typeface="DM Sans"/>
                <a:ea typeface="DM Sans"/>
                <a:cs typeface="DM Sans"/>
                <a:sym typeface="DM Sans"/>
              </a:rPr>
              <a:t>cerca de la media.</a:t>
            </a:r>
            <a:endParaRPr b="1"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Datos heterogéneos: significa que en general están</a:t>
            </a:r>
            <a:r>
              <a:rPr b="1" lang="es" sz="1350">
                <a:solidFill>
                  <a:schemeClr val="dk1"/>
                </a:solidFill>
                <a:latin typeface="DM Sans"/>
                <a:ea typeface="DM Sans"/>
                <a:cs typeface="DM Sans"/>
                <a:sym typeface="DM Sans"/>
              </a:rPr>
              <a:t> lejos de la media.</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74" name="Google Shape;574;p89"/>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t>
            </a:r>
            <a:r>
              <a:rPr b="1" lang="es" sz="4000">
                <a:solidFill>
                  <a:schemeClr val="dk1"/>
                </a:solidFill>
                <a:latin typeface="DM Sans"/>
                <a:ea typeface="DM Sans"/>
                <a:cs typeface="DM Sans"/>
                <a:sym typeface="DM Sans"/>
              </a:rPr>
              <a:t>arianza</a:t>
            </a:r>
            <a:endParaRPr b="1" sz="4000">
              <a:solidFill>
                <a:schemeClr val="dk1"/>
              </a:solidFill>
              <a:latin typeface="DM Sans"/>
              <a:ea typeface="DM Sans"/>
              <a:cs typeface="DM Sans"/>
              <a:sym typeface="DM Sans"/>
            </a:endParaRPr>
          </a:p>
        </p:txBody>
      </p:sp>
      <p:pic>
        <p:nvPicPr>
          <p:cNvPr id="575" name="Google Shape;575;p89"/>
          <p:cNvPicPr preferRelativeResize="0"/>
          <p:nvPr/>
        </p:nvPicPr>
        <p:blipFill>
          <a:blip r:embed="rId3">
            <a:alphaModFix/>
          </a:blip>
          <a:stretch>
            <a:fillRect/>
          </a:stretch>
        </p:blipFill>
        <p:spPr>
          <a:xfrm>
            <a:off x="5066000" y="1563725"/>
            <a:ext cx="3253725" cy="2407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90"/>
          <p:cNvPicPr preferRelativeResize="0"/>
          <p:nvPr/>
        </p:nvPicPr>
        <p:blipFill>
          <a:blip r:embed="rId3">
            <a:alphaModFix/>
          </a:blip>
          <a:stretch>
            <a:fillRect/>
          </a:stretch>
        </p:blipFill>
        <p:spPr>
          <a:xfrm>
            <a:off x="1293400" y="1191225"/>
            <a:ext cx="6557201" cy="1644750"/>
          </a:xfrm>
          <a:prstGeom prst="rect">
            <a:avLst/>
          </a:prstGeom>
          <a:noFill/>
          <a:ln cap="flat" cmpd="sng" w="19050">
            <a:solidFill>
              <a:srgbClr val="666666"/>
            </a:solidFill>
            <a:prstDash val="solid"/>
            <a:round/>
            <a:headEnd len="sm" w="sm" type="none"/>
            <a:tailEnd len="sm" w="sm" type="none"/>
          </a:ln>
        </p:spPr>
      </p:pic>
      <p:pic>
        <p:nvPicPr>
          <p:cNvPr id="581" name="Google Shape;581;p90"/>
          <p:cNvPicPr preferRelativeResize="0"/>
          <p:nvPr/>
        </p:nvPicPr>
        <p:blipFill>
          <a:blip r:embed="rId4">
            <a:alphaModFix/>
          </a:blip>
          <a:stretch>
            <a:fillRect/>
          </a:stretch>
        </p:blipFill>
        <p:spPr>
          <a:xfrm>
            <a:off x="1293400" y="3027298"/>
            <a:ext cx="6557201" cy="1644727"/>
          </a:xfrm>
          <a:prstGeom prst="rect">
            <a:avLst/>
          </a:prstGeom>
          <a:noFill/>
          <a:ln cap="flat" cmpd="sng" w="19050">
            <a:solidFill>
              <a:srgbClr val="434343"/>
            </a:solidFill>
            <a:prstDash val="solid"/>
            <a:round/>
            <a:headEnd len="sm" w="sm" type="none"/>
            <a:tailEnd len="sm" w="sm" type="none"/>
          </a:ln>
        </p:spPr>
      </p:pic>
      <p:sp>
        <p:nvSpPr>
          <p:cNvPr id="582" name="Google Shape;582;p90"/>
          <p:cNvSpPr txBox="1"/>
          <p:nvPr/>
        </p:nvSpPr>
        <p:spPr>
          <a:xfrm>
            <a:off x="719500" y="3536650"/>
            <a:ext cx="5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
        <p:nvSpPr>
          <p:cNvPr id="583" name="Google Shape;583;p90"/>
          <p:cNvSpPr txBox="1"/>
          <p:nvPr/>
        </p:nvSpPr>
        <p:spPr>
          <a:xfrm>
            <a:off x="791450" y="1767300"/>
            <a:ext cx="5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rPr>
              <a:t>👉</a:t>
            </a:r>
            <a:endParaRPr/>
          </a:p>
        </p:txBody>
      </p:sp>
      <p:sp>
        <p:nvSpPr>
          <p:cNvPr id="584" name="Google Shape;584;p90"/>
          <p:cNvSpPr txBox="1"/>
          <p:nvPr/>
        </p:nvSpPr>
        <p:spPr>
          <a:xfrm>
            <a:off x="1221400" y="5745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1"/>
          <p:cNvSpPr txBox="1"/>
          <p:nvPr/>
        </p:nvSpPr>
        <p:spPr>
          <a:xfrm>
            <a:off x="658325" y="1563725"/>
            <a:ext cx="3705600" cy="28173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Consiste en medir las distancias de todos los datos hasta la media, elevar cada distancia al cuadrado, realizar la suma y dividir por la cantidad de datos menos dos unidades.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En fórmula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90" name="Google Shape;590;p91"/>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Varianza</a:t>
            </a:r>
            <a:endParaRPr b="1" sz="4000">
              <a:solidFill>
                <a:schemeClr val="dk1"/>
              </a:solidFill>
              <a:latin typeface="DM Sans"/>
              <a:ea typeface="DM Sans"/>
              <a:cs typeface="DM Sans"/>
              <a:sym typeface="DM Sans"/>
            </a:endParaRPr>
          </a:p>
        </p:txBody>
      </p:sp>
      <p:pic>
        <p:nvPicPr>
          <p:cNvPr id="591" name="Google Shape;591;p91"/>
          <p:cNvPicPr preferRelativeResize="0"/>
          <p:nvPr/>
        </p:nvPicPr>
        <p:blipFill>
          <a:blip r:embed="rId3">
            <a:alphaModFix/>
          </a:blip>
          <a:stretch>
            <a:fillRect/>
          </a:stretch>
        </p:blipFill>
        <p:spPr>
          <a:xfrm>
            <a:off x="1988650" y="2842137"/>
            <a:ext cx="2583349" cy="770726"/>
          </a:xfrm>
          <a:prstGeom prst="rect">
            <a:avLst/>
          </a:prstGeom>
          <a:noFill/>
          <a:ln>
            <a:noFill/>
          </a:ln>
        </p:spPr>
      </p:pic>
      <p:sp>
        <p:nvSpPr>
          <p:cNvPr id="592" name="Google Shape;592;p91"/>
          <p:cNvSpPr txBox="1"/>
          <p:nvPr/>
        </p:nvSpPr>
        <p:spPr>
          <a:xfrm>
            <a:off x="4967850" y="1597400"/>
            <a:ext cx="3276600" cy="13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chemeClr val="dk1"/>
                </a:solidFill>
                <a:latin typeface="DM Sans"/>
                <a:ea typeface="DM Sans"/>
                <a:cs typeface="DM Sans"/>
                <a:sym typeface="DM Sans"/>
              </a:rPr>
              <a:t>El número n representa la cantidad de valores. El número i representa un índice que va desde 1 hasta n. La </a:t>
            </a:r>
            <a:r>
              <a:rPr b="1" lang="es" sz="1350">
                <a:solidFill>
                  <a:schemeClr val="dk1"/>
                </a:solidFill>
                <a:latin typeface="DM Sans"/>
                <a:ea typeface="DM Sans"/>
                <a:cs typeface="DM Sans"/>
                <a:sym typeface="DM Sans"/>
              </a:rPr>
              <a:t>varianza muestral </a:t>
            </a:r>
            <a:r>
              <a:rPr lang="es" sz="1350">
                <a:solidFill>
                  <a:schemeClr val="dk1"/>
                </a:solidFill>
                <a:latin typeface="DM Sans"/>
                <a:ea typeface="DM Sans"/>
                <a:cs typeface="DM Sans"/>
                <a:sym typeface="DM Sans"/>
              </a:rPr>
              <a:t>e representa con s2.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2"/>
          <p:cNvSpPr txBox="1"/>
          <p:nvPr/>
        </p:nvSpPr>
        <p:spPr>
          <a:xfrm>
            <a:off x="658325" y="1563725"/>
            <a:ext cx="3120000" cy="2945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La varianza tiene un problema: dado que su fórmula involucra elevar al cuadrado, su resultado estará expresado en unidades al cuadrado.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98" name="Google Shape;598;p92"/>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Desvío </a:t>
            </a:r>
            <a:r>
              <a:rPr b="1" lang="es" sz="4000">
                <a:solidFill>
                  <a:schemeClr val="dk1"/>
                </a:solidFill>
                <a:latin typeface="DM Sans"/>
                <a:ea typeface="DM Sans"/>
                <a:cs typeface="DM Sans"/>
                <a:sym typeface="DM Sans"/>
              </a:rPr>
              <a:t>estándar</a:t>
            </a:r>
            <a:endParaRPr b="1" sz="4000">
              <a:solidFill>
                <a:schemeClr val="dk1"/>
              </a:solidFill>
              <a:latin typeface="DM Sans"/>
              <a:ea typeface="DM Sans"/>
              <a:cs typeface="DM Sans"/>
              <a:sym typeface="DM Sans"/>
            </a:endParaRPr>
          </a:p>
        </p:txBody>
      </p:sp>
      <p:sp>
        <p:nvSpPr>
          <p:cNvPr id="599" name="Google Shape;599;p92"/>
          <p:cNvSpPr txBox="1"/>
          <p:nvPr/>
        </p:nvSpPr>
        <p:spPr>
          <a:xfrm>
            <a:off x="4675125" y="1563725"/>
            <a:ext cx="3276600" cy="245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Para esto, simplemente se aplica la raíz cuadrada sobre la varianza y se obtiene un valor en las unidades que se denomina desvío estándar y se simboliza con la letra 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	En fórmula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3"/>
          <p:cNvSpPr txBox="1"/>
          <p:nvPr/>
        </p:nvSpPr>
        <p:spPr>
          <a:xfrm>
            <a:off x="1461300" y="2018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Medidas de resumen para variables cualitativas</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4"/>
          <p:cNvSpPr txBox="1"/>
          <p:nvPr/>
        </p:nvSpPr>
        <p:spPr>
          <a:xfrm>
            <a:off x="658325" y="1563725"/>
            <a:ext cx="3120000" cy="31845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Los cálculos que tienen sentido son aquellos relacionados al </a:t>
            </a:r>
            <a:r>
              <a:rPr b="1" lang="es" sz="1350">
                <a:solidFill>
                  <a:schemeClr val="dk1"/>
                </a:solidFill>
                <a:latin typeface="DM Sans"/>
                <a:ea typeface="DM Sans"/>
                <a:cs typeface="DM Sans"/>
                <a:sym typeface="DM Sans"/>
              </a:rPr>
              <a:t>conteo de las observaciones y su categorización.	</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Nos interesan:</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conteo del total de datos (valor de n).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10" name="Google Shape;610;p94"/>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cualitativas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11" name="Google Shape;611;p94"/>
          <p:cNvSpPr txBox="1"/>
          <p:nvPr/>
        </p:nvSpPr>
        <p:spPr>
          <a:xfrm>
            <a:off x="4516225" y="1563725"/>
            <a:ext cx="3527400" cy="3534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conteo de los datos por categoría, esto es, para cada valor posible de la variable, la cantidad de observaciones.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valor más frecuente, es decir el que tiene más observaciones. Esto es el cálculo de la moda, tal como vimos anteriormente.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5"/>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D</a:t>
            </a:r>
            <a:r>
              <a:rPr b="1" lang="es" sz="4000">
                <a:solidFill>
                  <a:schemeClr val="lt1"/>
                </a:solidFill>
                <a:latin typeface="DM Sans"/>
                <a:ea typeface="DM Sans"/>
                <a:cs typeface="DM Sans"/>
                <a:sym typeface="DM Sans"/>
              </a:rPr>
              <a:t>istribución de las </a:t>
            </a:r>
            <a:r>
              <a:rPr b="1" lang="es" sz="4000">
                <a:solidFill>
                  <a:srgbClr val="83AEFB"/>
                </a:solidFill>
                <a:latin typeface="DM Sans"/>
                <a:ea typeface="DM Sans"/>
                <a:cs typeface="DM Sans"/>
                <a:sym typeface="DM Sans"/>
              </a:rPr>
              <a:t>variables</a:t>
            </a:r>
            <a:endParaRPr b="1" sz="4000">
              <a:solidFill>
                <a:srgbClr val="83AEFB"/>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6"/>
          <p:cNvSpPr txBox="1"/>
          <p:nvPr/>
        </p:nvSpPr>
        <p:spPr>
          <a:xfrm>
            <a:off x="481700" y="148185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Si las variables cuantitativas tienen una posición y una forma, entonces cada una de ellas puede compararse y/o diferenciarse de otras variables con distintas posiciones y/o formas. Decimos entonces que cada variable tiene una distribución diferente</a:t>
            </a:r>
            <a:endParaRPr b="1" sz="2500">
              <a:solidFill>
                <a:srgbClr val="EAFF6A"/>
              </a:solidFill>
              <a:latin typeface="DM Sans"/>
              <a:ea typeface="DM Sans"/>
              <a:cs typeface="DM Sans"/>
              <a:sym typeface="DM Sans"/>
            </a:endParaRPr>
          </a:p>
        </p:txBody>
      </p:sp>
      <p:pic>
        <p:nvPicPr>
          <p:cNvPr id="622" name="Google Shape;622;p96"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7"/>
          <p:cNvSpPr txBox="1"/>
          <p:nvPr/>
        </p:nvSpPr>
        <p:spPr>
          <a:xfrm>
            <a:off x="658325" y="1563725"/>
            <a:ext cx="3446100" cy="32952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 acuerdo a las formas de las distribuciones podemos realizar suposiciones que nos ayudan a entender mejor los datos.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característica a tener en cuenta al analizar distribuciones es si son simétricas o asimétricas.</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28" name="Google Shape;628;p97"/>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 de v</a:t>
            </a:r>
            <a:r>
              <a:rPr b="1" lang="es" sz="4000">
                <a:solidFill>
                  <a:schemeClr val="dk1"/>
                </a:solidFill>
                <a:latin typeface="DM Sans"/>
                <a:ea typeface="DM Sans"/>
                <a:cs typeface="DM Sans"/>
                <a:sym typeface="DM Sans"/>
              </a:rPr>
              <a:t>ariables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29" name="Google Shape;629;p97"/>
          <p:cNvSpPr txBox="1"/>
          <p:nvPr/>
        </p:nvSpPr>
        <p:spPr>
          <a:xfrm>
            <a:off x="4516225" y="1563725"/>
            <a:ext cx="3527400" cy="870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distribución de variables sólo tiene sentido en variables cuantitativas (discretas y continuas)</a:t>
            </a:r>
            <a:endParaRPr sz="135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8"/>
          <p:cNvSpPr txBox="1"/>
          <p:nvPr/>
        </p:nvSpPr>
        <p:spPr>
          <a:xfrm>
            <a:off x="658325" y="1563725"/>
            <a:ext cx="3571800" cy="27996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Muestra una distribución </a:t>
            </a:r>
            <a:r>
              <a:rPr b="1" lang="es" sz="1350">
                <a:solidFill>
                  <a:schemeClr val="dk1"/>
                </a:solidFill>
                <a:latin typeface="DM Sans"/>
                <a:ea typeface="DM Sans"/>
                <a:cs typeface="DM Sans"/>
                <a:sym typeface="DM Sans"/>
              </a:rPr>
              <a:t>simétrica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Podría referirse a muchas personas con bajos salarios.</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Otro ejemplos: peso recién nacidos, estatura de hombres, scores en un test.</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Distribución unimodal con media=mediana= moda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635" name="Google Shape;635;p98"/>
          <p:cNvPicPr preferRelativeResize="0"/>
          <p:nvPr/>
        </p:nvPicPr>
        <p:blipFill>
          <a:blip r:embed="rId3">
            <a:alphaModFix/>
          </a:blip>
          <a:stretch>
            <a:fillRect/>
          </a:stretch>
        </p:blipFill>
        <p:spPr>
          <a:xfrm>
            <a:off x="4572000" y="1651000"/>
            <a:ext cx="3571875" cy="2362200"/>
          </a:xfrm>
          <a:prstGeom prst="rect">
            <a:avLst/>
          </a:prstGeom>
          <a:noFill/>
          <a:ln>
            <a:noFill/>
          </a:ln>
        </p:spPr>
      </p:pic>
      <p:sp>
        <p:nvSpPr>
          <p:cNvPr id="636" name="Google Shape;636;p98"/>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Distribución de variables </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Fuentes de información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9"/>
          <p:cNvSpPr txBox="1"/>
          <p:nvPr/>
        </p:nvSpPr>
        <p:spPr>
          <a:xfrm>
            <a:off x="4204400" y="1563725"/>
            <a:ext cx="3571800" cy="27996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Muestra una distribución </a:t>
            </a:r>
            <a:r>
              <a:rPr b="1" lang="es" sz="1350">
                <a:solidFill>
                  <a:schemeClr val="dk1"/>
                </a:solidFill>
                <a:latin typeface="DM Sans"/>
                <a:ea typeface="DM Sans"/>
                <a:cs typeface="DM Sans"/>
                <a:sym typeface="DM Sans"/>
              </a:rPr>
              <a:t>asimétrica.</a:t>
            </a:r>
            <a:endParaRPr b="1"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Podría referirse a los salarios de una población</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Moda &lt; Mediana &lt; Media (Asimetría a derecha)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Media&gt; Mediana &lt; Moda (Asimetría a izquierda)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42" name="Google Shape;642;p99"/>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Distribución </a:t>
            </a:r>
            <a:r>
              <a:rPr b="1" lang="es" sz="4000">
                <a:solidFill>
                  <a:schemeClr val="dk1"/>
                </a:solidFill>
                <a:latin typeface="DM Sans"/>
                <a:ea typeface="DM Sans"/>
                <a:cs typeface="DM Sans"/>
                <a:sym typeface="DM Sans"/>
              </a:rPr>
              <a:t>de variables </a:t>
            </a:r>
            <a:endParaRPr b="1" sz="4000">
              <a:solidFill>
                <a:schemeClr val="dk1"/>
              </a:solidFill>
              <a:latin typeface="DM Sans"/>
              <a:ea typeface="DM Sans"/>
              <a:cs typeface="DM Sans"/>
              <a:sym typeface="DM Sans"/>
            </a:endParaRPr>
          </a:p>
        </p:txBody>
      </p:sp>
      <p:pic>
        <p:nvPicPr>
          <p:cNvPr id="643" name="Google Shape;643;p99"/>
          <p:cNvPicPr preferRelativeResize="0"/>
          <p:nvPr/>
        </p:nvPicPr>
        <p:blipFill>
          <a:blip r:embed="rId3">
            <a:alphaModFix/>
          </a:blip>
          <a:stretch>
            <a:fillRect/>
          </a:stretch>
        </p:blipFill>
        <p:spPr>
          <a:xfrm>
            <a:off x="481275" y="1598750"/>
            <a:ext cx="3571875" cy="2362200"/>
          </a:xfrm>
          <a:prstGeom prst="rect">
            <a:avLst/>
          </a:prstGeom>
          <a:noFill/>
          <a:ln>
            <a:noFill/>
          </a:ln>
        </p:spPr>
      </p:pic>
      <p:sp>
        <p:nvSpPr>
          <p:cNvPr id="644" name="Google Shape;644;p99"/>
          <p:cNvSpPr txBox="1"/>
          <p:nvPr/>
        </p:nvSpPr>
        <p:spPr>
          <a:xfrm>
            <a:off x="691225" y="4120725"/>
            <a:ext cx="6803100" cy="600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 sz="1350">
                <a:solidFill>
                  <a:schemeClr val="dk1"/>
                </a:solidFill>
                <a:latin typeface="DM Sans"/>
                <a:ea typeface="DM Sans"/>
                <a:cs typeface="DM Sans"/>
                <a:sym typeface="DM Sans"/>
              </a:rPr>
              <a:t>Dos distribuciones muy importantes son la distribución uniforme y la distribución normal. ¡Vamos a verlas!</a:t>
            </a:r>
            <a:endParaRPr sz="135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Distribución </a:t>
            </a:r>
            <a:endParaRPr b="1" sz="4000">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1"/>
          <p:cNvSpPr txBox="1"/>
          <p:nvPr/>
        </p:nvSpPr>
        <p:spPr>
          <a:xfrm>
            <a:off x="691225" y="1613900"/>
            <a:ext cx="3571800" cy="184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Si todos los valores posibles aparecen aproximadamente la misma cantidad de veces, hablaremos de una distribución uniforme.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55" name="Google Shape;655;p101"/>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Uniforme</a:t>
            </a:r>
            <a:endParaRPr b="1" sz="4000">
              <a:solidFill>
                <a:schemeClr val="dk1"/>
              </a:solidFill>
              <a:latin typeface="DM Sans"/>
              <a:ea typeface="DM Sans"/>
              <a:cs typeface="DM Sans"/>
              <a:sym typeface="DM Sans"/>
            </a:endParaRPr>
          </a:p>
        </p:txBody>
      </p:sp>
      <p:sp>
        <p:nvSpPr>
          <p:cNvPr id="656" name="Google Shape;656;p101"/>
          <p:cNvSpPr txBox="1"/>
          <p:nvPr/>
        </p:nvSpPr>
        <p:spPr>
          <a:xfrm>
            <a:off x="691225" y="4120725"/>
            <a:ext cx="6803100" cy="1272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funciones de generación de números random que tienen las calculadoras y las planillas de cálculo siguen esta distribución.</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657" name="Google Shape;657;p101"/>
          <p:cNvPicPr preferRelativeResize="0"/>
          <p:nvPr/>
        </p:nvPicPr>
        <p:blipFill>
          <a:blip r:embed="rId3">
            <a:alphaModFix/>
          </a:blip>
          <a:stretch>
            <a:fillRect/>
          </a:stretch>
        </p:blipFill>
        <p:spPr>
          <a:xfrm>
            <a:off x="4817100" y="1515238"/>
            <a:ext cx="3571875" cy="2362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2"/>
          <p:cNvSpPr txBox="1"/>
          <p:nvPr/>
        </p:nvSpPr>
        <p:spPr>
          <a:xfrm>
            <a:off x="691225" y="1613900"/>
            <a:ext cx="3571800" cy="2082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Formada por puntos que se agrupan de manera simétrica en torno a un valor promedio, y cuya varianza se aleja no más de una determinada distancia del promedio.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63" name="Google Shape;663;p102"/>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Normal</a:t>
            </a:r>
            <a:endParaRPr b="1" sz="4000">
              <a:solidFill>
                <a:schemeClr val="dk1"/>
              </a:solidFill>
              <a:latin typeface="DM Sans"/>
              <a:ea typeface="DM Sans"/>
              <a:cs typeface="DM Sans"/>
              <a:sym typeface="DM Sans"/>
            </a:endParaRPr>
          </a:p>
        </p:txBody>
      </p:sp>
      <p:sp>
        <p:nvSpPr>
          <p:cNvPr id="664" name="Google Shape;664;p102"/>
          <p:cNvSpPr txBox="1"/>
          <p:nvPr/>
        </p:nvSpPr>
        <p:spPr>
          <a:xfrm>
            <a:off x="691225" y="4120725"/>
            <a:ext cx="6803100" cy="600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 sz="1350">
                <a:solidFill>
                  <a:schemeClr val="dk1"/>
                </a:solidFill>
                <a:latin typeface="DM Sans"/>
                <a:ea typeface="DM Sans"/>
                <a:cs typeface="DM Sans"/>
                <a:sym typeface="DM Sans"/>
              </a:rPr>
              <a:t>La importancia de la distribución normal radica en su aparición en múltiples campos del mundo real.</a:t>
            </a:r>
            <a:endParaRPr sz="1350">
              <a:solidFill>
                <a:schemeClr val="dk1"/>
              </a:solidFill>
              <a:latin typeface="DM Sans"/>
              <a:ea typeface="DM Sans"/>
              <a:cs typeface="DM Sans"/>
              <a:sym typeface="DM Sans"/>
            </a:endParaRPr>
          </a:p>
        </p:txBody>
      </p:sp>
      <p:pic>
        <p:nvPicPr>
          <p:cNvPr id="665" name="Google Shape;665;p102"/>
          <p:cNvPicPr preferRelativeResize="0"/>
          <p:nvPr/>
        </p:nvPicPr>
        <p:blipFill>
          <a:blip r:embed="rId3">
            <a:alphaModFix/>
          </a:blip>
          <a:stretch>
            <a:fillRect/>
          </a:stretch>
        </p:blipFill>
        <p:spPr>
          <a:xfrm>
            <a:off x="4572000" y="1455250"/>
            <a:ext cx="3571875" cy="2362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3"/>
          <p:cNvSpPr txBox="1"/>
          <p:nvPr/>
        </p:nvSpPr>
        <p:spPr>
          <a:xfrm>
            <a:off x="691225" y="1613900"/>
            <a:ext cx="3271200" cy="30387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datos normales son simétricos con respecto al promedio.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media, mediana y moda tienen aproximadamente el mismo valor.</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 cumple generalmente la llamada “regla empírica” a partir de la cual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71" name="Google Shape;671;p103"/>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pic>
        <p:nvPicPr>
          <p:cNvPr id="672" name="Google Shape;672;p103"/>
          <p:cNvPicPr preferRelativeResize="0"/>
          <p:nvPr/>
        </p:nvPicPr>
        <p:blipFill>
          <a:blip r:embed="rId3">
            <a:alphaModFix/>
          </a:blip>
          <a:stretch>
            <a:fillRect/>
          </a:stretch>
        </p:blipFill>
        <p:spPr>
          <a:xfrm>
            <a:off x="4181150" y="1423475"/>
            <a:ext cx="4962849" cy="2481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4"/>
          <p:cNvSpPr txBox="1"/>
          <p:nvPr/>
        </p:nvSpPr>
        <p:spPr>
          <a:xfrm>
            <a:off x="691225" y="1613900"/>
            <a:ext cx="3271200" cy="377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Se cumple generalmente la llamada “regla empírica”:</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68% de los datos está alejado a una distancia de aproximadamente 1 desvío estándar del promedio.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95% de los datos está alejado a una distancia de aproximadamente 2 desvíos estándar del promedio.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78" name="Google Shape;678;p104"/>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sp>
        <p:nvSpPr>
          <p:cNvPr id="679" name="Google Shape;679;p104"/>
          <p:cNvSpPr txBox="1"/>
          <p:nvPr/>
        </p:nvSpPr>
        <p:spPr>
          <a:xfrm>
            <a:off x="4424225" y="1613900"/>
            <a:ext cx="3184500" cy="26715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99,7% de los datos está alejado a una distancia de aproximadamente 3 desvíos estándar del promedio.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rPr lang="es" sz="1350">
                <a:solidFill>
                  <a:schemeClr val="dk1"/>
                </a:solidFill>
                <a:latin typeface="DM Sans"/>
                <a:ea typeface="DM Sans"/>
                <a:cs typeface="DM Sans"/>
                <a:sym typeface="DM Sans"/>
              </a:rPr>
              <a:t>Con esto, cualquier dato que esté más allá de 3 veces el valor del desvío estándar alejado del promedio puede considerarse un valor extremo o atípico. Veremos los valores extremos más adelante.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Intervalos de </a:t>
            </a:r>
            <a:r>
              <a:rPr b="1" lang="es" sz="4000">
                <a:solidFill>
                  <a:srgbClr val="EAFF6A"/>
                </a:solidFill>
                <a:latin typeface="DM Sans"/>
                <a:ea typeface="DM Sans"/>
                <a:cs typeface="DM Sans"/>
                <a:sym typeface="DM Sans"/>
              </a:rPr>
              <a:t>confianza</a:t>
            </a:r>
            <a:endParaRPr b="1" sz="4000">
              <a:solidFill>
                <a:srgbClr val="EAFF6A"/>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6"/>
          <p:cNvSpPr txBox="1"/>
          <p:nvPr/>
        </p:nvSpPr>
        <p:spPr>
          <a:xfrm>
            <a:off x="691225" y="1613900"/>
            <a:ext cx="3271200" cy="245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Método para obtener una estimación de algún </a:t>
            </a:r>
            <a:r>
              <a:rPr b="1" lang="es" sz="1350">
                <a:solidFill>
                  <a:schemeClr val="dk1"/>
                </a:solidFill>
                <a:latin typeface="DM Sans"/>
                <a:ea typeface="DM Sans"/>
                <a:cs typeface="DM Sans"/>
                <a:sym typeface="DM Sans"/>
              </a:rPr>
              <a:t>parámetro poblacional </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Existen diversos parámetros que pueden ser estimados por este método (ej. media, proporción, desviación estándar, varianza, totales)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90" name="Google Shape;690;p106"/>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Intervalos de confianza</a:t>
            </a:r>
            <a:endParaRPr b="1" sz="4000">
              <a:solidFill>
                <a:schemeClr val="dk1"/>
              </a:solidFill>
              <a:latin typeface="DM Sans"/>
              <a:ea typeface="DM Sans"/>
              <a:cs typeface="DM Sans"/>
              <a:sym typeface="DM Sans"/>
            </a:endParaRPr>
          </a:p>
        </p:txBody>
      </p:sp>
      <p:pic>
        <p:nvPicPr>
          <p:cNvPr id="691" name="Google Shape;691;p106"/>
          <p:cNvPicPr preferRelativeResize="0"/>
          <p:nvPr/>
        </p:nvPicPr>
        <p:blipFill>
          <a:blip r:embed="rId3">
            <a:alphaModFix/>
          </a:blip>
          <a:stretch>
            <a:fillRect/>
          </a:stretch>
        </p:blipFill>
        <p:spPr>
          <a:xfrm>
            <a:off x="4129125" y="1753501"/>
            <a:ext cx="2699827" cy="868770"/>
          </a:xfrm>
          <a:prstGeom prst="rect">
            <a:avLst/>
          </a:prstGeom>
          <a:noFill/>
          <a:ln>
            <a:noFill/>
          </a:ln>
        </p:spPr>
      </p:pic>
      <p:pic>
        <p:nvPicPr>
          <p:cNvPr id="692" name="Google Shape;692;p106"/>
          <p:cNvPicPr preferRelativeResize="0"/>
          <p:nvPr/>
        </p:nvPicPr>
        <p:blipFill>
          <a:blip r:embed="rId4">
            <a:alphaModFix/>
          </a:blip>
          <a:stretch>
            <a:fillRect/>
          </a:stretch>
        </p:blipFill>
        <p:spPr>
          <a:xfrm>
            <a:off x="5471549" y="2664827"/>
            <a:ext cx="2914933" cy="1055426"/>
          </a:xfrm>
          <a:prstGeom prst="rect">
            <a:avLst/>
          </a:prstGeom>
          <a:noFill/>
          <a:ln>
            <a:noFill/>
          </a:ln>
        </p:spPr>
      </p:pic>
      <p:pic>
        <p:nvPicPr>
          <p:cNvPr id="693" name="Google Shape;693;p106"/>
          <p:cNvPicPr preferRelativeResize="0"/>
          <p:nvPr/>
        </p:nvPicPr>
        <p:blipFill>
          <a:blip r:embed="rId5">
            <a:alphaModFix/>
          </a:blip>
          <a:stretch>
            <a:fillRect/>
          </a:stretch>
        </p:blipFill>
        <p:spPr>
          <a:xfrm>
            <a:off x="7522953" y="1710953"/>
            <a:ext cx="1382147" cy="86877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7"/>
          <p:cNvSpPr txBox="1"/>
          <p:nvPr/>
        </p:nvSpPr>
        <p:spPr>
          <a:xfrm>
            <a:off x="691225" y="1613900"/>
            <a:ext cx="4442100" cy="364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En cualquier estimación por intervalo se requiere de:</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 estimador del parámetro poblacional (media muestral por ejemplo)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 nivel de significancia (Error Tipo I) que estamos dispuestos a aceptar</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Margen de error depende del tamaño de muestra y de la varianza del estimador poblacional</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 mayor tamaño de muestra (n) se espera tener menor margen de error y más pequeño el ancho del intervalo de confianza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99" name="Google Shape;699;p107"/>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Intervalos de confianza</a:t>
            </a:r>
            <a:endParaRPr b="1" sz="4000">
              <a:solidFill>
                <a:schemeClr val="dk1"/>
              </a:solidFill>
              <a:latin typeface="DM Sans"/>
              <a:ea typeface="DM Sans"/>
              <a:cs typeface="DM Sans"/>
              <a:sym typeface="DM Sans"/>
            </a:endParaRPr>
          </a:p>
        </p:txBody>
      </p:sp>
      <p:pic>
        <p:nvPicPr>
          <p:cNvPr id="700" name="Google Shape;700;p107"/>
          <p:cNvPicPr preferRelativeResize="0"/>
          <p:nvPr/>
        </p:nvPicPr>
        <p:blipFill>
          <a:blip r:embed="rId3">
            <a:alphaModFix/>
          </a:blip>
          <a:stretch>
            <a:fillRect/>
          </a:stretch>
        </p:blipFill>
        <p:spPr>
          <a:xfrm>
            <a:off x="5434625" y="1741000"/>
            <a:ext cx="3294825" cy="1483176"/>
          </a:xfrm>
          <a:prstGeom prst="rect">
            <a:avLst/>
          </a:prstGeom>
          <a:noFill/>
          <a:ln>
            <a:noFill/>
          </a:ln>
        </p:spPr>
      </p:pic>
      <p:pic>
        <p:nvPicPr>
          <p:cNvPr id="701" name="Google Shape;701;p107"/>
          <p:cNvPicPr preferRelativeResize="0"/>
          <p:nvPr/>
        </p:nvPicPr>
        <p:blipFill>
          <a:blip r:embed="rId4">
            <a:alphaModFix/>
          </a:blip>
          <a:stretch>
            <a:fillRect/>
          </a:stretch>
        </p:blipFill>
        <p:spPr>
          <a:xfrm>
            <a:off x="5468103" y="3453429"/>
            <a:ext cx="3261347" cy="65154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8"/>
          <p:cNvSpPr txBox="1"/>
          <p:nvPr/>
        </p:nvSpPr>
        <p:spPr>
          <a:xfrm>
            <a:off x="632675" y="1329550"/>
            <a:ext cx="4442100" cy="160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Nos interesa conocer una estimación por intervalo del saldo de cuentas de nuestros clientes al 95% de confianza.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707" name="Google Shape;707;p108"/>
          <p:cNvSpPr txBox="1"/>
          <p:nvPr/>
        </p:nvSpPr>
        <p:spPr>
          <a:xfrm>
            <a:off x="666675" y="65627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708" name="Google Shape;708;p108"/>
          <p:cNvSpPr txBox="1"/>
          <p:nvPr/>
        </p:nvSpPr>
        <p:spPr>
          <a:xfrm>
            <a:off x="733750" y="2100050"/>
            <a:ext cx="4341000" cy="25140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scipy.stats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 = bank.balance.mean</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 = bank.balance.std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dof = </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bank.balance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endParaRPr sz="9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confianza = </a:t>
            </a:r>
            <a:r>
              <a:rPr lang="es" sz="950">
                <a:solidFill>
                  <a:srgbClr val="B5CEA8"/>
                </a:solidFill>
                <a:highlight>
                  <a:srgbClr val="1E1E1E"/>
                </a:highlight>
                <a:latin typeface="Courier New"/>
                <a:ea typeface="Courier New"/>
                <a:cs typeface="Courier New"/>
                <a:sym typeface="Courier New"/>
              </a:rPr>
              <a:t>0.95</a:t>
            </a:r>
            <a:endParaRPr sz="9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t_crit = np.</a:t>
            </a:r>
            <a:r>
              <a:rPr lang="es" sz="950">
                <a:solidFill>
                  <a:srgbClr val="DCDCAA"/>
                </a:solidFill>
                <a:highlight>
                  <a:srgbClr val="1E1E1E"/>
                </a:highlight>
                <a:latin typeface="Courier New"/>
                <a:ea typeface="Courier New"/>
                <a:cs typeface="Courier New"/>
                <a:sym typeface="Courier New"/>
              </a:rPr>
              <a:t>abs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t.ppf</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4D4D4"/>
                </a:solidFill>
                <a:highlight>
                  <a:srgbClr val="1E1E1E"/>
                </a:highlight>
                <a:latin typeface="Courier New"/>
                <a:ea typeface="Courier New"/>
                <a:cs typeface="Courier New"/>
                <a:sym typeface="Courier New"/>
              </a:rPr>
              <a:t>-confianza</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dof</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6AA94F"/>
                </a:solidFill>
                <a:highlight>
                  <a:srgbClr val="1E1E1E"/>
                </a:highlight>
                <a:latin typeface="Courier New"/>
                <a:ea typeface="Courier New"/>
                <a:cs typeface="Courier New"/>
                <a:sym typeface="Courier New"/>
              </a:rPr>
              <a:t># Valor critico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CDCAA"/>
                </a:solidFill>
                <a:highlight>
                  <a:srgbClr val="1E1E1E"/>
                </a:highlight>
                <a:latin typeface="Courier New"/>
                <a:ea typeface="Courier New"/>
                <a:cs typeface="Courier New"/>
                <a:sym typeface="Courier New"/>
              </a:rPr>
              <a:t>print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t_crit</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m-s*t_crit/np.sqrt</a:t>
            </a:r>
            <a:r>
              <a:rPr lang="es" sz="950">
                <a:solidFill>
                  <a:srgbClr val="DCDCDC"/>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bank.balance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m+s*t_crit/np.sqrt</a:t>
            </a:r>
            <a:r>
              <a:rPr lang="es" sz="950">
                <a:solidFill>
                  <a:srgbClr val="DCDCDC"/>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bank.balance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6AA94F"/>
                </a:solidFill>
                <a:highlight>
                  <a:srgbClr val="1E1E1E"/>
                </a:highlight>
                <a:latin typeface="Courier New"/>
                <a:ea typeface="Courier New"/>
                <a:cs typeface="Courier New"/>
                <a:sym typeface="Courier New"/>
              </a:rPr>
              <a:t># Intervalo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&gt;&gt;&gt;(1334.205344373427, 1390.3387709967262)</a:t>
            </a:r>
            <a:endParaRPr sz="950">
              <a:solidFill>
                <a:srgbClr val="D4D4D4"/>
              </a:solidFill>
              <a:highlight>
                <a:srgbClr val="1E1E1E"/>
              </a:highlight>
              <a:latin typeface="Courier New"/>
              <a:ea typeface="Courier New"/>
              <a:cs typeface="Courier New"/>
              <a:sym typeface="Courier New"/>
            </a:endParaRPr>
          </a:p>
        </p:txBody>
      </p:sp>
      <p:pic>
        <p:nvPicPr>
          <p:cNvPr id="709" name="Google Shape;709;p108"/>
          <p:cNvPicPr preferRelativeResize="0"/>
          <p:nvPr/>
        </p:nvPicPr>
        <p:blipFill>
          <a:blip r:embed="rId3">
            <a:alphaModFix/>
          </a:blip>
          <a:stretch>
            <a:fillRect/>
          </a:stretch>
        </p:blipFill>
        <p:spPr>
          <a:xfrm>
            <a:off x="5328225" y="1655300"/>
            <a:ext cx="3399000" cy="242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nvSpPr>
        <p:spPr>
          <a:xfrm>
            <a:off x="939400" y="629275"/>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¿Dónde están los datos?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66" name="Google Shape;166;p37"/>
          <p:cNvSpPr txBox="1"/>
          <p:nvPr/>
        </p:nvSpPr>
        <p:spPr>
          <a:xfrm>
            <a:off x="3520225" y="1855950"/>
            <a:ext cx="44538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Toda vez que tomamos un conjunto de datos, asumimos que representan una parcialidad de la realidad.</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Estos datos son los que serán objeto de nuestras predicciones y estimaciones de la mano de la estadística y del data science.</a:t>
            </a:r>
            <a:endParaRPr sz="1350">
              <a:latin typeface="DM Sans"/>
              <a:ea typeface="DM Sans"/>
              <a:cs typeface="DM Sans"/>
              <a:sym typeface="DM Sans"/>
            </a:endParaRPr>
          </a:p>
        </p:txBody>
      </p:sp>
      <p:pic>
        <p:nvPicPr>
          <p:cNvPr id="167" name="Google Shape;167;p37"/>
          <p:cNvPicPr preferRelativeResize="0"/>
          <p:nvPr/>
        </p:nvPicPr>
        <p:blipFill>
          <a:blip r:embed="rId3">
            <a:alphaModFix/>
          </a:blip>
          <a:stretch>
            <a:fillRect/>
          </a:stretch>
        </p:blipFill>
        <p:spPr>
          <a:xfrm>
            <a:off x="939400" y="1907175"/>
            <a:ext cx="1766051" cy="17660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nvSpPr>
        <p:spPr>
          <a:xfrm>
            <a:off x="632675" y="1329550"/>
            <a:ext cx="4442100" cy="40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Si queremos obtener una estimación por intervalo al 95% de confianza de la diferencia en saldos de los con y sin crédito tenemos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Existe una diferencia significativa entre las medias de los dos grupos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715" name="Google Shape;715;p109"/>
          <p:cNvSpPr txBox="1"/>
          <p:nvPr/>
        </p:nvSpPr>
        <p:spPr>
          <a:xfrm>
            <a:off x="666675" y="65627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716" name="Google Shape;716;p109"/>
          <p:cNvSpPr txBox="1"/>
          <p:nvPr/>
        </p:nvSpPr>
        <p:spPr>
          <a:xfrm>
            <a:off x="720375" y="2163788"/>
            <a:ext cx="51234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numpy </a:t>
            </a:r>
            <a:r>
              <a:rPr lang="es" sz="1050">
                <a:solidFill>
                  <a:srgbClr val="C586C0"/>
                </a:solidFill>
                <a:highlight>
                  <a:srgbClr val="1E1E1E"/>
                </a:highlight>
                <a:latin typeface="Courier New"/>
                <a:ea typeface="Courier New"/>
                <a:cs typeface="Courier New"/>
                <a:sym typeface="Courier New"/>
              </a:rPr>
              <a:t>as</a:t>
            </a:r>
            <a:r>
              <a:rPr lang="es" sz="1050">
                <a:solidFill>
                  <a:srgbClr val="D4D4D4"/>
                </a:solidFill>
                <a:highlight>
                  <a:srgbClr val="1E1E1E"/>
                </a:highlight>
                <a:latin typeface="Courier New"/>
                <a:ea typeface="Courier New"/>
                <a:cs typeface="Courier New"/>
                <a:sym typeface="Courier New"/>
              </a:rPr>
              <a:t> np</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statsmodels.stats.api </a:t>
            </a:r>
            <a:r>
              <a:rPr lang="es" sz="1050">
                <a:solidFill>
                  <a:srgbClr val="C586C0"/>
                </a:solidFill>
                <a:highlight>
                  <a:srgbClr val="1E1E1E"/>
                </a:highlight>
                <a:latin typeface="Courier New"/>
                <a:ea typeface="Courier New"/>
                <a:cs typeface="Courier New"/>
                <a:sym typeface="Courier New"/>
              </a:rPr>
              <a:t>as</a:t>
            </a:r>
            <a:r>
              <a:rPr lang="es" sz="1050">
                <a:solidFill>
                  <a:srgbClr val="D4D4D4"/>
                </a:solidFill>
                <a:highlight>
                  <a:srgbClr val="1E1E1E"/>
                </a:highlight>
                <a:latin typeface="Courier New"/>
                <a:ea typeface="Courier New"/>
                <a:cs typeface="Courier New"/>
                <a:sym typeface="Courier New"/>
              </a:rPr>
              <a:t> sms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X1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X2 = bank</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bank.loan==</a:t>
            </a:r>
            <a:r>
              <a:rPr lang="es" sz="1050">
                <a:solidFill>
                  <a:srgbClr val="CE9178"/>
                </a:solidFill>
                <a:highlight>
                  <a:srgbClr val="1E1E1E"/>
                </a:highlight>
                <a:latin typeface="Courier New"/>
                <a:ea typeface="Courier New"/>
                <a:cs typeface="Courier New"/>
                <a:sym typeface="Courier New"/>
              </a:rPr>
              <a:t>"yes"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.balance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bank.loan==</a:t>
            </a:r>
            <a:r>
              <a:rPr lang="es" sz="1050">
                <a:solidFill>
                  <a:srgbClr val="CE9178"/>
                </a:solidFill>
                <a:highlight>
                  <a:srgbClr val="1E1E1E"/>
                </a:highlight>
                <a:latin typeface="Courier New"/>
                <a:ea typeface="Courier New"/>
                <a:cs typeface="Courier New"/>
                <a:sym typeface="Courier New"/>
              </a:rPr>
              <a:t>"no"</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cm = sms.CompareMeans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sms.DescrStatsW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sms.DescrStatsW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cm.tconfint_diff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usevar=</a:t>
            </a:r>
            <a:r>
              <a:rPr lang="es" sz="1050">
                <a:solidFill>
                  <a:srgbClr val="CE9178"/>
                </a:solidFill>
                <a:highlight>
                  <a:srgbClr val="1E1E1E"/>
                </a:highlight>
                <a:latin typeface="Courier New"/>
                <a:ea typeface="Courier New"/>
                <a:cs typeface="Courier New"/>
                <a:sym typeface="Courier New"/>
              </a:rPr>
              <a:t>'unequal'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&gt;&gt;&gt;(-754.6437941384797, -645.6436441287349)</a:t>
            </a:r>
            <a:endParaRPr sz="1050">
              <a:solidFill>
                <a:srgbClr val="C586C0"/>
              </a:solidFill>
              <a:highlight>
                <a:srgbClr val="1E1E1E"/>
              </a:highlight>
              <a:latin typeface="Courier New"/>
              <a:ea typeface="Courier New"/>
              <a:cs typeface="Courier New"/>
              <a:sym typeface="Courier New"/>
            </a:endParaRPr>
          </a:p>
        </p:txBody>
      </p:sp>
      <p:pic>
        <p:nvPicPr>
          <p:cNvPr id="717" name="Google Shape;717;p109"/>
          <p:cNvPicPr preferRelativeResize="0"/>
          <p:nvPr/>
        </p:nvPicPr>
        <p:blipFill rotWithShape="1">
          <a:blip r:embed="rId3">
            <a:alphaModFix/>
          </a:blip>
          <a:srcRect b="7672" l="0" r="0" t="0"/>
          <a:stretch/>
        </p:blipFill>
        <p:spPr>
          <a:xfrm>
            <a:off x="5843775" y="1924675"/>
            <a:ext cx="3514275" cy="18250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21" name="Shape 721"/>
        <p:cNvGrpSpPr/>
        <p:nvPr/>
      </p:nvGrpSpPr>
      <p:grpSpPr>
        <a:xfrm>
          <a:off x="0" y="0"/>
          <a:ext cx="0" cy="0"/>
          <a:chOff x="0" y="0"/>
          <a:chExt cx="0" cy="0"/>
        </a:xfrm>
      </p:grpSpPr>
      <p:sp>
        <p:nvSpPr>
          <p:cNvPr id="722" name="Google Shape;722;p110"/>
          <p:cNvSpPr txBox="1"/>
          <p:nvPr/>
        </p:nvSpPr>
        <p:spPr>
          <a:xfrm>
            <a:off x="339900" y="2001575"/>
            <a:ext cx="84147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ANÁLISIS DE RETORNO Y RIESGO DE ACCIONES</a:t>
            </a:r>
            <a:endParaRPr i="1" sz="6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pic>
        <p:nvPicPr>
          <p:cNvPr id="723" name="Google Shape;723;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4" name="Google Shape;724;p110"/>
          <p:cNvPicPr preferRelativeResize="0"/>
          <p:nvPr/>
        </p:nvPicPr>
        <p:blipFill rotWithShape="1">
          <a:blip r:embed="rId4">
            <a:alphaModFix/>
          </a:blip>
          <a:srcRect b="0" l="0" r="0" t="0"/>
          <a:stretch/>
        </p:blipFill>
        <p:spPr>
          <a:xfrm>
            <a:off x="3978725" y="607987"/>
            <a:ext cx="1186525" cy="1186525"/>
          </a:xfrm>
          <a:prstGeom prst="rect">
            <a:avLst/>
          </a:prstGeom>
          <a:noFill/>
          <a:ln>
            <a:noFill/>
          </a:ln>
        </p:spPr>
      </p:pic>
      <p:sp>
        <p:nvSpPr>
          <p:cNvPr id="725" name="Google Shape;725;p110"/>
          <p:cNvSpPr txBox="1"/>
          <p:nvPr/>
        </p:nvSpPr>
        <p:spPr>
          <a:xfrm>
            <a:off x="4694475" y="119402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6" name="Google Shape;726;p110"/>
          <p:cNvSpPr txBox="1"/>
          <p:nvPr/>
        </p:nvSpPr>
        <p:spPr>
          <a:xfrm>
            <a:off x="1909201" y="3127675"/>
            <a:ext cx="5325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latin typeface="Helvetica Neue"/>
                <a:ea typeface="Helvetica Neue"/>
                <a:cs typeface="Helvetica Neue"/>
                <a:sym typeface="Helvetica Neue"/>
              </a:rPr>
              <a:t>Utilizaremos información de precios de acciones para calcular medidas de volatilidad y retorno</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s">
                <a:solidFill>
                  <a:schemeClr val="dk1"/>
                </a:solidFill>
                <a:latin typeface="Helvetica Neue"/>
                <a:ea typeface="Helvetica Neue"/>
                <a:cs typeface="Helvetica Neue"/>
                <a:sym typeface="Helvetica Neue"/>
              </a:rPr>
              <a:t>Realizaremos la actividad en grupos de 3-4 personas</a:t>
            </a:r>
            <a:r>
              <a:rPr lang="es">
                <a:solidFill>
                  <a:schemeClr val="dk1"/>
                </a:solidFill>
                <a:latin typeface="Helvetica Neue"/>
                <a:ea typeface="Helvetica Neue"/>
                <a:cs typeface="Helvetica Neue"/>
                <a:sym typeface="Helvetica Neue"/>
              </a:rPr>
              <a:t> </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s">
                <a:solidFill>
                  <a:schemeClr val="dk1"/>
                </a:solidFill>
                <a:latin typeface="Helvetica Neue"/>
                <a:ea typeface="Helvetica Neue"/>
                <a:cs typeface="Helvetica Neue"/>
                <a:sym typeface="Helvetica Neue"/>
              </a:rPr>
              <a:t>Tiempo estimado: 20-25min</a:t>
            </a:r>
            <a:endParaRPr b="1">
              <a:solidFill>
                <a:schemeClr val="dk1"/>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1"/>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732" name="Google Shape;732;p111"/>
          <p:cNvSpPr txBox="1"/>
          <p:nvPr/>
        </p:nvSpPr>
        <p:spPr>
          <a:xfrm>
            <a:off x="473350" y="1626100"/>
            <a:ext cx="8209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lt1"/>
                </a:solidFill>
                <a:latin typeface="DM Sans"/>
                <a:ea typeface="DM Sans"/>
                <a:cs typeface="DM Sans"/>
                <a:sym typeface="DM Sans"/>
              </a:rPr>
              <a:t>ANÁLISIS DE RETORNO Y RIESGO DE ACCIONES</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sp>
        <p:nvSpPr>
          <p:cNvPr id="733" name="Google Shape;733;p111"/>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Grupos de 3-4 personas. </a:t>
            </a: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a:t>
            </a:r>
            <a:r>
              <a:rPr b="1" lang="es" sz="2000">
                <a:solidFill>
                  <a:srgbClr val="83AEFB"/>
                </a:solidFill>
                <a:latin typeface="DM Sans"/>
                <a:ea typeface="DM Sans"/>
                <a:cs typeface="DM Sans"/>
                <a:sym typeface="DM Sans"/>
              </a:rPr>
              <a:t>0/35 minutos</a:t>
            </a:r>
            <a:endParaRPr b="1" sz="2000">
              <a:solidFill>
                <a:srgbClr val="83AEFB"/>
              </a:solidFill>
              <a:latin typeface="DM Sans"/>
              <a:ea typeface="DM Sans"/>
              <a:cs typeface="DM Sans"/>
              <a:sym typeface="DM Sans"/>
            </a:endParaRPr>
          </a:p>
        </p:txBody>
      </p:sp>
      <p:grpSp>
        <p:nvGrpSpPr>
          <p:cNvPr id="734" name="Google Shape;734;p111"/>
          <p:cNvGrpSpPr/>
          <p:nvPr/>
        </p:nvGrpSpPr>
        <p:grpSpPr>
          <a:xfrm>
            <a:off x="473351" y="619523"/>
            <a:ext cx="738900" cy="738900"/>
            <a:chOff x="473351" y="619523"/>
            <a:chExt cx="738900" cy="738900"/>
          </a:xfrm>
        </p:grpSpPr>
        <p:sp>
          <p:nvSpPr>
            <p:cNvPr id="735" name="Google Shape;735;p11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111"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37" name="Google Shape;737;p111"/>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Utilizaremos información de precios de acciones para calcular medidas de volatilidad y retorno</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2"/>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743" name="Google Shape;743;p112"/>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744" name="Google Shape;744;p11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745" name="Google Shape;745;p11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746" name="Google Shape;746;p112"/>
          <p:cNvGrpSpPr/>
          <p:nvPr/>
        </p:nvGrpSpPr>
        <p:grpSpPr>
          <a:xfrm>
            <a:off x="457350" y="468286"/>
            <a:ext cx="431074" cy="431074"/>
            <a:chOff x="473351" y="619523"/>
            <a:chExt cx="738900" cy="738900"/>
          </a:xfrm>
        </p:grpSpPr>
        <p:sp>
          <p:nvSpPr>
            <p:cNvPr id="747" name="Google Shape;747;p11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1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113"/>
          <p:cNvGrpSpPr/>
          <p:nvPr/>
        </p:nvGrpSpPr>
        <p:grpSpPr>
          <a:xfrm>
            <a:off x="457350" y="468286"/>
            <a:ext cx="431074" cy="431074"/>
            <a:chOff x="473351" y="619523"/>
            <a:chExt cx="738900" cy="738900"/>
          </a:xfrm>
        </p:grpSpPr>
        <p:sp>
          <p:nvSpPr>
            <p:cNvPr id="754" name="Google Shape;754;p11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11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56" name="Google Shape;756;p113"/>
          <p:cNvSpPr txBox="1"/>
          <p:nvPr/>
        </p:nvSpPr>
        <p:spPr>
          <a:xfrm>
            <a:off x="501450" y="990513"/>
            <a:ext cx="731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a:t>
            </a:r>
            <a:r>
              <a:rPr b="1" lang="es" sz="4000">
                <a:solidFill>
                  <a:schemeClr val="dk1"/>
                </a:solidFill>
                <a:latin typeface="DM Sans"/>
                <a:ea typeface="DM Sans"/>
                <a:cs typeface="DM Sans"/>
                <a:sym typeface="DM Sans"/>
              </a:rPr>
              <a:t>nálisis de retorno y riesgo de acciones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57" name="Google Shape;757;p11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758" name="Google Shape;758;p113"/>
          <p:cNvSpPr txBox="1"/>
          <p:nvPr/>
        </p:nvSpPr>
        <p:spPr>
          <a:xfrm>
            <a:off x="484488" y="2067500"/>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Cargar por medio de un ciclo for en un solo dataframe los precios de las siguientes acciones en la carpeta de la clase:</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 sz="1350">
                <a:latin typeface="DM Sans"/>
                <a:ea typeface="DM Sans"/>
                <a:cs typeface="DM Sans"/>
                <a:sym typeface="DM Sans"/>
              </a:rPr>
              <a:t>Dominion Energy Inc. (Símbolo: D)</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 sz="1350">
                <a:latin typeface="DM Sans"/>
                <a:ea typeface="DM Sans"/>
                <a:cs typeface="DM Sans"/>
                <a:sym typeface="DM Sans"/>
              </a:rPr>
              <a:t>Exelon Corp. (Símbolo: EXC)</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 sz="1350">
                <a:latin typeface="DM Sans"/>
                <a:ea typeface="DM Sans"/>
                <a:cs typeface="DM Sans"/>
                <a:sym typeface="DM Sans"/>
              </a:rPr>
              <a:t>NextEra Energy Inc. (Símbolo: NEE)</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 sz="1350">
                <a:latin typeface="DM Sans"/>
                <a:ea typeface="DM Sans"/>
                <a:cs typeface="DM Sans"/>
                <a:sym typeface="DM Sans"/>
              </a:rPr>
              <a:t>Southern Co. (Símbolo: SO)</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 sz="1350">
                <a:latin typeface="DM Sans"/>
                <a:ea typeface="DM Sans"/>
                <a:cs typeface="DM Sans"/>
                <a:sym typeface="DM Sans"/>
              </a:rPr>
              <a:t>Duke Energy Corp. (Símbolo: DUK)</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59" name="Google Shape;759;p113"/>
          <p:cNvSpPr txBox="1"/>
          <p:nvPr/>
        </p:nvSpPr>
        <p:spPr>
          <a:xfrm>
            <a:off x="4538713" y="2067500"/>
            <a:ext cx="4120800" cy="25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a:solidFill>
                  <a:schemeClr val="dk1"/>
                </a:solidFill>
                <a:highlight>
                  <a:schemeClr val="lt1"/>
                </a:highlight>
                <a:latin typeface="Helvetica Neue Light"/>
                <a:ea typeface="Helvetica Neue Light"/>
                <a:cs typeface="Helvetica Neue Light"/>
                <a:sym typeface="Helvetica Neue Light"/>
              </a:rPr>
              <a:t>2. Calcular volatilidad relativa por medio de la fórmula </a:t>
            </a:r>
            <a:r>
              <a:rPr b="1" lang="es">
                <a:solidFill>
                  <a:schemeClr val="dk1"/>
                </a:solidFill>
                <a:highlight>
                  <a:schemeClr val="lt1"/>
                </a:highlight>
                <a:latin typeface="Helvetica Neue"/>
                <a:ea typeface="Helvetica Neue"/>
                <a:cs typeface="Helvetica Neue"/>
                <a:sym typeface="Helvetica Neue"/>
              </a:rPr>
              <a:t>(High-Low)/Open</a:t>
            </a:r>
            <a:endParaRPr b="1">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s">
                <a:solidFill>
                  <a:schemeClr val="dk1"/>
                </a:solidFill>
                <a:highlight>
                  <a:schemeClr val="lt1"/>
                </a:highlight>
                <a:latin typeface="Helvetica Neue Light"/>
                <a:ea typeface="Helvetica Neue Light"/>
                <a:cs typeface="Helvetica Neue Light"/>
                <a:sym typeface="Helvetica Neue Light"/>
              </a:rPr>
              <a:t>3. Calcular el índice de retorno por medio de la fórmula: </a:t>
            </a:r>
            <a:r>
              <a:rPr b="1" lang="es">
                <a:solidFill>
                  <a:schemeClr val="dk1"/>
                </a:solidFill>
                <a:highlight>
                  <a:schemeClr val="lt1"/>
                </a:highlight>
                <a:latin typeface="Helvetica Neue"/>
                <a:ea typeface="Helvetica Neue"/>
                <a:cs typeface="Helvetica Neue"/>
                <a:sym typeface="Helvetica Neue"/>
              </a:rPr>
              <a:t>(Close/Open)-1 </a:t>
            </a:r>
            <a:endParaRPr b="1">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s">
                <a:solidFill>
                  <a:schemeClr val="dk1"/>
                </a:solidFill>
                <a:highlight>
                  <a:schemeClr val="lt1"/>
                </a:highlight>
                <a:latin typeface="Helvetica Neue Light"/>
                <a:ea typeface="Helvetica Neue Light"/>
                <a:cs typeface="Helvetica Neue Light"/>
                <a:sym typeface="Helvetica Neue Light"/>
              </a:rPr>
              <a:t>4. Graficar ambas medidas de volatilidad y determinar en qué acción se daría la mejor inversión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350">
              <a:latin typeface="DM Sans"/>
              <a:ea typeface="DM Sans"/>
              <a:cs typeface="DM Sans"/>
              <a:sym typeface="DM Sans"/>
            </a:endParaRPr>
          </a:p>
        </p:txBody>
      </p:sp>
      <p:sp>
        <p:nvSpPr>
          <p:cNvPr id="760" name="Google Shape;760;p113"/>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N°9</a:t>
            </a:r>
            <a:endParaRPr>
              <a:latin typeface="DM Sans"/>
              <a:ea typeface="DM Sans"/>
              <a:cs typeface="DM Sans"/>
              <a:sym typeface="DM Sans"/>
            </a:endParaRPr>
          </a:p>
        </p:txBody>
      </p:sp>
      <p:sp>
        <p:nvSpPr>
          <p:cNvPr id="771" name="Google Shape;771;p11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72" name="Google Shape;772;p115"/>
          <p:cNvSpPr txBox="1"/>
          <p:nvPr/>
        </p:nvSpPr>
        <p:spPr>
          <a:xfrm>
            <a:off x="465275" y="1561175"/>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Inferencia estadística: </a:t>
            </a:r>
            <a:r>
              <a:rPr lang="es" sz="1350">
                <a:solidFill>
                  <a:schemeClr val="dk1"/>
                </a:solidFill>
                <a:latin typeface="DM Sans"/>
                <a:ea typeface="DM Sans"/>
                <a:cs typeface="DM Sans"/>
                <a:sym typeface="DM Sans"/>
              </a:rPr>
              <a:t>son un conjunto de métodos que permiten inferir el comportamiento de una población con base en una muestra</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Población: </a:t>
            </a:r>
            <a:r>
              <a:rPr lang="es" sz="1350">
                <a:solidFill>
                  <a:schemeClr val="dk1"/>
                </a:solidFill>
                <a:latin typeface="DM Sans"/>
                <a:ea typeface="DM Sans"/>
                <a:cs typeface="DM Sans"/>
                <a:sym typeface="DM Sans"/>
              </a:rPr>
              <a:t>universo de individuos de interés sobre los que se quiere realizar inferencia, caracterizado por los parámetros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Muestra: </a:t>
            </a:r>
            <a:r>
              <a:rPr lang="es" sz="1350">
                <a:solidFill>
                  <a:schemeClr val="dk1"/>
                </a:solidFill>
                <a:latin typeface="DM Sans"/>
                <a:ea typeface="DM Sans"/>
                <a:cs typeface="DM Sans"/>
                <a:sym typeface="DM Sans"/>
              </a:rPr>
              <a:t>subconjunto de la población sobre el que se realizan los cálculos para hacer inferencia caracterizado por estadisticos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Prueba de hipotesis: </a:t>
            </a:r>
            <a:r>
              <a:rPr lang="es" sz="1350">
                <a:solidFill>
                  <a:schemeClr val="dk1"/>
                </a:solidFill>
                <a:latin typeface="DM Sans"/>
                <a:ea typeface="DM Sans"/>
                <a:cs typeface="DM Sans"/>
                <a:sym typeface="DM Sans"/>
              </a:rPr>
              <a:t>conjunto de pasos para verificar hipótesis a priori que se tengan sobre un parámetro de interés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773" name="Google Shape;773;p115"/>
          <p:cNvSpPr txBox="1"/>
          <p:nvPr/>
        </p:nvSpPr>
        <p:spPr>
          <a:xfrm>
            <a:off x="4508125" y="1071850"/>
            <a:ext cx="3834600" cy="3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p-valor: </a:t>
            </a:r>
            <a:r>
              <a:rPr lang="es" sz="1350">
                <a:solidFill>
                  <a:schemeClr val="dk1"/>
                </a:solidFill>
                <a:latin typeface="DM Sans"/>
                <a:ea typeface="DM Sans"/>
                <a:cs typeface="DM Sans"/>
                <a:sym typeface="DM Sans"/>
              </a:rPr>
              <a:t>probabilidad en favor de la hipótesis nula. Mientras más grande sea más evidencia en favor de la hipótesis nula se tendrá</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Exploratory Data Analysis (EDA):</a:t>
            </a:r>
            <a:r>
              <a:rPr lang="es" sz="1350">
                <a:solidFill>
                  <a:schemeClr val="dk1"/>
                </a:solidFill>
                <a:latin typeface="DM Sans"/>
                <a:ea typeface="DM Sans"/>
                <a:cs typeface="DM Sans"/>
                <a:sym typeface="DM Sans"/>
              </a:rPr>
              <a:t> búsqueda de patrones resumiendo características principales del conjunto de datos más allá de modelos o inferencia estadística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ScikitLearn: </a:t>
            </a:r>
            <a:r>
              <a:rPr lang="es" sz="1350">
                <a:solidFill>
                  <a:schemeClr val="dk1"/>
                </a:solidFill>
                <a:latin typeface="DM Sans"/>
                <a:ea typeface="DM Sans"/>
                <a:cs typeface="DM Sans"/>
                <a:sym typeface="DM Sans"/>
              </a:rPr>
              <a:t>librería fundamental para el desarrollo de modelos de Machine Learning (Algoritmos Supervisados y No supervisados entre otros) en Python</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Intervalo de confianza: </a:t>
            </a:r>
            <a:r>
              <a:rPr lang="es" sz="1350">
                <a:solidFill>
                  <a:schemeClr val="dk1"/>
                </a:solidFill>
                <a:latin typeface="DM Sans"/>
                <a:ea typeface="DM Sans"/>
                <a:cs typeface="DM Sans"/>
                <a:sym typeface="DM Sans"/>
              </a:rPr>
              <a:t>Estimación por intervalo para un parámetro de interés a un nivel de confianza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79" name="Google Shape;779;p116"/>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Qué es la Estadística Descriptiva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Tipos de variables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Medidas de resumen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Distribución de variables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Pruebas de hipótesis e intervalos de confianza</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118"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nvSpPr>
        <p:spPr>
          <a:xfrm>
            <a:off x="924675" y="942188"/>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Para tener en cuenta</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73" name="Google Shape;173;p38"/>
          <p:cNvSpPr txBox="1"/>
          <p:nvPr/>
        </p:nvSpPr>
        <p:spPr>
          <a:xfrm>
            <a:off x="1288025" y="1931300"/>
            <a:ext cx="4918800" cy="24639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None/>
            </a:pPr>
            <a:r>
              <a:rPr b="1" lang="es" sz="1350">
                <a:solidFill>
                  <a:schemeClr val="dk1"/>
                </a:solidFill>
                <a:latin typeface="DM Sans"/>
                <a:ea typeface="DM Sans"/>
                <a:cs typeface="DM Sans"/>
                <a:sym typeface="DM Sans"/>
              </a:rPr>
              <a:t>Unidad de observación: </a:t>
            </a:r>
            <a:r>
              <a:rPr lang="es" sz="1350">
                <a:solidFill>
                  <a:schemeClr val="dk1"/>
                </a:solidFill>
                <a:latin typeface="DM Sans"/>
                <a:ea typeface="DM Sans"/>
                <a:cs typeface="DM Sans"/>
                <a:sym typeface="DM Sans"/>
              </a:rPr>
              <a:t>conjunto de variables representadas con datos.</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rPr b="1" lang="es" sz="1350">
                <a:solidFill>
                  <a:schemeClr val="dk1"/>
                </a:solidFill>
                <a:latin typeface="DM Sans"/>
                <a:ea typeface="DM Sans"/>
                <a:cs typeface="DM Sans"/>
                <a:sym typeface="DM Sans"/>
              </a:rPr>
              <a:t>Población: </a:t>
            </a:r>
            <a:r>
              <a:rPr lang="es" sz="1350">
                <a:solidFill>
                  <a:schemeClr val="dk1"/>
                </a:solidFill>
                <a:latin typeface="DM Sans"/>
                <a:ea typeface="DM Sans"/>
                <a:cs typeface="DM Sans"/>
                <a:sym typeface="DM Sans"/>
              </a:rPr>
              <a:t>universo de observaciones que consta de todas las unidades de observación posibles.</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1000"/>
              </a:spcAft>
              <a:buNone/>
            </a:pPr>
            <a:r>
              <a:rPr b="1" lang="es" sz="1350">
                <a:solidFill>
                  <a:schemeClr val="dk1"/>
                </a:solidFill>
                <a:latin typeface="DM Sans"/>
                <a:ea typeface="DM Sans"/>
                <a:cs typeface="DM Sans"/>
                <a:sym typeface="DM Sans"/>
              </a:rPr>
              <a:t>Muestra: </a:t>
            </a:r>
            <a:r>
              <a:rPr lang="es" sz="1350">
                <a:solidFill>
                  <a:schemeClr val="dk1"/>
                </a:solidFill>
                <a:latin typeface="DM Sans"/>
                <a:ea typeface="DM Sans"/>
                <a:cs typeface="DM Sans"/>
                <a:sym typeface="DM Sans"/>
              </a:rPr>
              <a:t>conjunto de observaciones que contiene las unidades de observación a las que tenemos acceso.</a:t>
            </a:r>
            <a:endParaRPr sz="1350">
              <a:latin typeface="DM Sans"/>
              <a:ea typeface="DM Sans"/>
              <a:cs typeface="DM Sans"/>
              <a:sym typeface="DM Sans"/>
            </a:endParaRPr>
          </a:p>
        </p:txBody>
      </p:sp>
      <p:sp>
        <p:nvSpPr>
          <p:cNvPr id="174" name="Google Shape;174;p38"/>
          <p:cNvSpPr txBox="1"/>
          <p:nvPr/>
        </p:nvSpPr>
        <p:spPr>
          <a:xfrm>
            <a:off x="301725" y="1931300"/>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2000">
                <a:solidFill>
                  <a:schemeClr val="dk1"/>
                </a:solidFill>
              </a:rPr>
              <a:t>👉</a:t>
            </a:r>
            <a:endParaRPr/>
          </a:p>
        </p:txBody>
      </p:sp>
      <p:sp>
        <p:nvSpPr>
          <p:cNvPr id="175" name="Google Shape;175;p38"/>
          <p:cNvSpPr txBox="1"/>
          <p:nvPr/>
        </p:nvSpPr>
        <p:spPr>
          <a:xfrm>
            <a:off x="301725" y="2681750"/>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2000">
                <a:solidFill>
                  <a:schemeClr val="dk1"/>
                </a:solidFill>
              </a:rPr>
              <a:t>👉</a:t>
            </a:r>
            <a:endParaRPr/>
          </a:p>
        </p:txBody>
      </p:sp>
      <p:sp>
        <p:nvSpPr>
          <p:cNvPr id="176" name="Google Shape;176;p38"/>
          <p:cNvSpPr txBox="1"/>
          <p:nvPr/>
        </p:nvSpPr>
        <p:spPr>
          <a:xfrm>
            <a:off x="301725" y="3590225"/>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2000">
                <a:solidFill>
                  <a:schemeClr val="dk1"/>
                </a:solidFill>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